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9" r:id="rId13"/>
    <p:sldId id="267" r:id="rId14"/>
    <p:sldId id="268"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90" r:id="rId33"/>
    <p:sldId id="287" r:id="rId34"/>
    <p:sldId id="288" r:id="rId35"/>
    <p:sldId id="289" r:id="rId36"/>
    <p:sldId id="291"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2" d="100"/>
          <a:sy n="62" d="100"/>
        </p:scale>
        <p:origin x="80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3430CD8C-3517-4BA9-B03D-0E546D7EB62E}" type="datetimeFigureOut">
              <a:rPr lang="en-IN" smtClean="0"/>
              <a:t>20-04-2023</a:t>
            </a:fld>
            <a:endParaRPr lang="en-IN"/>
          </a:p>
        </p:txBody>
      </p:sp>
      <p:sp>
        <p:nvSpPr>
          <p:cNvPr id="5" name="Footer Placeholder 4"/>
          <p:cNvSpPr>
            <a:spLocks noGrp="1"/>
          </p:cNvSpPr>
          <p:nvPr>
            <p:ph type="ftr" sz="quarter" idx="11"/>
          </p:nvPr>
        </p:nvSpPr>
        <p:spPr>
          <a:xfrm>
            <a:off x="1876424" y="5410201"/>
            <a:ext cx="5124886" cy="365125"/>
          </a:xfrm>
        </p:spPr>
        <p:txBody>
          <a:bodyPr/>
          <a:lstStyle/>
          <a:p>
            <a:endParaRPr lang="en-IN"/>
          </a:p>
        </p:txBody>
      </p:sp>
      <p:sp>
        <p:nvSpPr>
          <p:cNvPr id="6" name="Slide Number Placeholder 5"/>
          <p:cNvSpPr>
            <a:spLocks noGrp="1"/>
          </p:cNvSpPr>
          <p:nvPr>
            <p:ph type="sldNum" sz="quarter" idx="12"/>
          </p:nvPr>
        </p:nvSpPr>
        <p:spPr>
          <a:xfrm>
            <a:off x="9896911" y="5410199"/>
            <a:ext cx="771089" cy="365125"/>
          </a:xfrm>
        </p:spPr>
        <p:txBody>
          <a:bodyPr/>
          <a:lstStyle/>
          <a:p>
            <a:fld id="{28184504-1761-4D29-969C-0FDEB277BE2C}" type="slidenum">
              <a:rPr lang="en-IN" smtClean="0"/>
              <a:t>‹#›</a:t>
            </a:fld>
            <a:endParaRPr lang="en-IN"/>
          </a:p>
        </p:txBody>
      </p:sp>
    </p:spTree>
    <p:extLst>
      <p:ext uri="{BB962C8B-B14F-4D97-AF65-F5344CB8AC3E}">
        <p14:creationId xmlns:p14="http://schemas.microsoft.com/office/powerpoint/2010/main" val="3774920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430CD8C-3517-4BA9-B03D-0E546D7EB62E}" type="datetimeFigureOut">
              <a:rPr lang="en-IN" smtClean="0"/>
              <a:t>20-04-2023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8184504-1761-4D29-969C-0FDEB277BE2C}" type="slidenum">
              <a:rPr lang="en-IN" smtClean="0"/>
              <a:t>‹#›</a:t>
            </a:fld>
            <a:endParaRPr lang="en-IN"/>
          </a:p>
        </p:txBody>
      </p:sp>
    </p:spTree>
    <p:extLst>
      <p:ext uri="{BB962C8B-B14F-4D97-AF65-F5344CB8AC3E}">
        <p14:creationId xmlns:p14="http://schemas.microsoft.com/office/powerpoint/2010/main" val="22543514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430CD8C-3517-4BA9-B03D-0E546D7EB62E}" type="datetimeFigureOut">
              <a:rPr lang="en-IN" smtClean="0"/>
              <a:t>20-04-2023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8184504-1761-4D29-969C-0FDEB277BE2C}" type="slidenum">
              <a:rPr lang="en-IN" smtClean="0"/>
              <a:t>‹#›</a:t>
            </a:fld>
            <a:endParaRPr lang="en-IN"/>
          </a:p>
        </p:txBody>
      </p:sp>
    </p:spTree>
    <p:extLst>
      <p:ext uri="{BB962C8B-B14F-4D97-AF65-F5344CB8AC3E}">
        <p14:creationId xmlns:p14="http://schemas.microsoft.com/office/powerpoint/2010/main" val="12710225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430CD8C-3517-4BA9-B03D-0E546D7EB62E}" type="datetimeFigureOut">
              <a:rPr lang="en-IN" smtClean="0"/>
              <a:t>20-04-2023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8184504-1761-4D29-969C-0FDEB277BE2C}" type="slidenum">
              <a:rPr lang="en-IN" smtClean="0"/>
              <a:t>‹#›</a:t>
            </a:fld>
            <a:endParaRPr lang="en-IN"/>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5484182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430CD8C-3517-4BA9-B03D-0E546D7EB62E}" type="datetimeFigureOut">
              <a:rPr lang="en-IN" smtClean="0"/>
              <a:t>20-04-2023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8184504-1761-4D29-969C-0FDEB277BE2C}" type="slidenum">
              <a:rPr lang="en-IN" smtClean="0"/>
              <a:t>‹#›</a:t>
            </a:fld>
            <a:endParaRPr lang="en-IN"/>
          </a:p>
        </p:txBody>
      </p:sp>
    </p:spTree>
    <p:extLst>
      <p:ext uri="{BB962C8B-B14F-4D97-AF65-F5344CB8AC3E}">
        <p14:creationId xmlns:p14="http://schemas.microsoft.com/office/powerpoint/2010/main" val="16763980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430CD8C-3517-4BA9-B03D-0E546D7EB62E}" type="datetimeFigureOut">
              <a:rPr lang="en-IN" smtClean="0"/>
              <a:t>20-04-2023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8184504-1761-4D29-969C-0FDEB277BE2C}" type="slidenum">
              <a:rPr lang="en-IN" smtClean="0"/>
              <a:t>‹#›</a:t>
            </a:fld>
            <a:endParaRPr lang="en-IN"/>
          </a:p>
        </p:txBody>
      </p:sp>
    </p:spTree>
    <p:extLst>
      <p:ext uri="{BB962C8B-B14F-4D97-AF65-F5344CB8AC3E}">
        <p14:creationId xmlns:p14="http://schemas.microsoft.com/office/powerpoint/2010/main" val="23776891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430CD8C-3517-4BA9-B03D-0E546D7EB62E}" type="datetimeFigureOut">
              <a:rPr lang="en-IN" smtClean="0"/>
              <a:t>20-04-2023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8184504-1761-4D29-969C-0FDEB277BE2C}" type="slidenum">
              <a:rPr lang="en-IN" smtClean="0"/>
              <a:t>‹#›</a:t>
            </a:fld>
            <a:endParaRPr lang="en-IN"/>
          </a:p>
        </p:txBody>
      </p:sp>
    </p:spTree>
    <p:extLst>
      <p:ext uri="{BB962C8B-B14F-4D97-AF65-F5344CB8AC3E}">
        <p14:creationId xmlns:p14="http://schemas.microsoft.com/office/powerpoint/2010/main" val="21631642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30CD8C-3517-4BA9-B03D-0E546D7EB62E}" type="datetimeFigureOut">
              <a:rPr lang="en-IN" smtClean="0"/>
              <a:t>20-04-2023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8184504-1761-4D29-969C-0FDEB277BE2C}" type="slidenum">
              <a:rPr lang="en-IN" smtClean="0"/>
              <a:t>‹#›</a:t>
            </a:fld>
            <a:endParaRPr lang="en-IN"/>
          </a:p>
        </p:txBody>
      </p:sp>
    </p:spTree>
    <p:extLst>
      <p:ext uri="{BB962C8B-B14F-4D97-AF65-F5344CB8AC3E}">
        <p14:creationId xmlns:p14="http://schemas.microsoft.com/office/powerpoint/2010/main" val="38463958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30CD8C-3517-4BA9-B03D-0E546D7EB62E}" type="datetimeFigureOut">
              <a:rPr lang="en-IN" smtClean="0"/>
              <a:t>20-04-2023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8184504-1761-4D29-969C-0FDEB277BE2C}" type="slidenum">
              <a:rPr lang="en-IN" smtClean="0"/>
              <a:t>‹#›</a:t>
            </a:fld>
            <a:endParaRPr lang="en-IN"/>
          </a:p>
        </p:txBody>
      </p:sp>
    </p:spTree>
    <p:extLst>
      <p:ext uri="{BB962C8B-B14F-4D97-AF65-F5344CB8AC3E}">
        <p14:creationId xmlns:p14="http://schemas.microsoft.com/office/powerpoint/2010/main" val="41132792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30CD8C-3517-4BA9-B03D-0E546D7EB62E}" type="datetimeFigureOut">
              <a:rPr lang="en-IN" smtClean="0"/>
              <a:t>20-04-2023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8184504-1761-4D29-969C-0FDEB277BE2C}" type="slidenum">
              <a:rPr lang="en-IN" smtClean="0"/>
              <a:t>‹#›</a:t>
            </a:fld>
            <a:endParaRPr lang="en-IN"/>
          </a:p>
        </p:txBody>
      </p:sp>
    </p:spTree>
    <p:extLst>
      <p:ext uri="{BB962C8B-B14F-4D97-AF65-F5344CB8AC3E}">
        <p14:creationId xmlns:p14="http://schemas.microsoft.com/office/powerpoint/2010/main" val="8848184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430CD8C-3517-4BA9-B03D-0E546D7EB62E}" type="datetimeFigureOut">
              <a:rPr lang="en-IN" smtClean="0"/>
              <a:t>20-04-2023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8184504-1761-4D29-969C-0FDEB277BE2C}" type="slidenum">
              <a:rPr lang="en-IN" smtClean="0"/>
              <a:t>‹#›</a:t>
            </a:fld>
            <a:endParaRPr lang="en-IN"/>
          </a:p>
        </p:txBody>
      </p:sp>
    </p:spTree>
    <p:extLst>
      <p:ext uri="{BB962C8B-B14F-4D97-AF65-F5344CB8AC3E}">
        <p14:creationId xmlns:p14="http://schemas.microsoft.com/office/powerpoint/2010/main" val="3140018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430CD8C-3517-4BA9-B03D-0E546D7EB62E}" type="datetimeFigureOut">
              <a:rPr lang="en-IN" smtClean="0"/>
              <a:t>20-04-2023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8184504-1761-4D29-969C-0FDEB277BE2C}" type="slidenum">
              <a:rPr lang="en-IN" smtClean="0"/>
              <a:t>‹#›</a:t>
            </a:fld>
            <a:endParaRPr lang="en-IN"/>
          </a:p>
        </p:txBody>
      </p:sp>
    </p:spTree>
    <p:extLst>
      <p:ext uri="{BB962C8B-B14F-4D97-AF65-F5344CB8AC3E}">
        <p14:creationId xmlns:p14="http://schemas.microsoft.com/office/powerpoint/2010/main" val="34328709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430CD8C-3517-4BA9-B03D-0E546D7EB62E}" type="datetimeFigureOut">
              <a:rPr lang="en-IN" smtClean="0"/>
              <a:t>20-04-2023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8184504-1761-4D29-969C-0FDEB277BE2C}" type="slidenum">
              <a:rPr lang="en-IN" smtClean="0"/>
              <a:t>‹#›</a:t>
            </a:fld>
            <a:endParaRPr lang="en-IN"/>
          </a:p>
        </p:txBody>
      </p:sp>
    </p:spTree>
    <p:extLst>
      <p:ext uri="{BB962C8B-B14F-4D97-AF65-F5344CB8AC3E}">
        <p14:creationId xmlns:p14="http://schemas.microsoft.com/office/powerpoint/2010/main" val="180137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430CD8C-3517-4BA9-B03D-0E546D7EB62E}" type="datetimeFigureOut">
              <a:rPr lang="en-IN" smtClean="0"/>
              <a:t>20-04-2023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8184504-1761-4D29-969C-0FDEB277BE2C}" type="slidenum">
              <a:rPr lang="en-IN" smtClean="0"/>
              <a:t>‹#›</a:t>
            </a:fld>
            <a:endParaRPr lang="en-IN"/>
          </a:p>
        </p:txBody>
      </p:sp>
    </p:spTree>
    <p:extLst>
      <p:ext uri="{BB962C8B-B14F-4D97-AF65-F5344CB8AC3E}">
        <p14:creationId xmlns:p14="http://schemas.microsoft.com/office/powerpoint/2010/main" val="37162944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30CD8C-3517-4BA9-B03D-0E546D7EB62E}" type="datetimeFigureOut">
              <a:rPr lang="en-IN" smtClean="0"/>
              <a:t>20-04-2023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8184504-1761-4D29-969C-0FDEB277BE2C}" type="slidenum">
              <a:rPr lang="en-IN" smtClean="0"/>
              <a:t>‹#›</a:t>
            </a:fld>
            <a:endParaRPr lang="en-IN"/>
          </a:p>
        </p:txBody>
      </p:sp>
    </p:spTree>
    <p:extLst>
      <p:ext uri="{BB962C8B-B14F-4D97-AF65-F5344CB8AC3E}">
        <p14:creationId xmlns:p14="http://schemas.microsoft.com/office/powerpoint/2010/main" val="4478073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430CD8C-3517-4BA9-B03D-0E546D7EB62E}" type="datetimeFigureOut">
              <a:rPr lang="en-IN" smtClean="0"/>
              <a:t>20-04-2023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8184504-1761-4D29-969C-0FDEB277BE2C}" type="slidenum">
              <a:rPr lang="en-IN" smtClean="0"/>
              <a:t>‹#›</a:t>
            </a:fld>
            <a:endParaRPr lang="en-IN"/>
          </a:p>
        </p:txBody>
      </p:sp>
    </p:spTree>
    <p:extLst>
      <p:ext uri="{BB962C8B-B14F-4D97-AF65-F5344CB8AC3E}">
        <p14:creationId xmlns:p14="http://schemas.microsoft.com/office/powerpoint/2010/main" val="1821168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430CD8C-3517-4BA9-B03D-0E546D7EB62E}" type="datetimeFigureOut">
              <a:rPr lang="en-IN" smtClean="0"/>
              <a:t>20-04-2023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8184504-1761-4D29-969C-0FDEB277BE2C}" type="slidenum">
              <a:rPr lang="en-IN" smtClean="0"/>
              <a:t>‹#›</a:t>
            </a:fld>
            <a:endParaRPr lang="en-IN"/>
          </a:p>
        </p:txBody>
      </p:sp>
    </p:spTree>
    <p:extLst>
      <p:ext uri="{BB962C8B-B14F-4D97-AF65-F5344CB8AC3E}">
        <p14:creationId xmlns:p14="http://schemas.microsoft.com/office/powerpoint/2010/main" val="2089448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430CD8C-3517-4BA9-B03D-0E546D7EB62E}" type="datetimeFigureOut">
              <a:rPr lang="en-IN" smtClean="0"/>
              <a:t>20-04-2023</a:t>
            </a:fld>
            <a:endParaRPr lang="en-IN"/>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8184504-1761-4D29-969C-0FDEB277BE2C}" type="slidenum">
              <a:rPr lang="en-IN" smtClean="0"/>
              <a:t>‹#›</a:t>
            </a:fld>
            <a:endParaRPr lang="en-IN"/>
          </a:p>
        </p:txBody>
      </p:sp>
    </p:spTree>
    <p:extLst>
      <p:ext uri="{BB962C8B-B14F-4D97-AF65-F5344CB8AC3E}">
        <p14:creationId xmlns:p14="http://schemas.microsoft.com/office/powerpoint/2010/main" val="172513300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png"/></Relationships>
</file>

<file path=ppt/slides/_rels/slide29.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image" Target="../media/image32.png"/><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8" Type="http://schemas.openxmlformats.org/officeDocument/2006/relationships/hyperlink" Target="https://ieeexplore.ieee.org/author/37282016500" TargetMode="External"/><Relationship Id="rId3" Type="http://schemas.openxmlformats.org/officeDocument/2006/relationships/hyperlink" Target="https://ieeexplore.ieee.org/author/37088129732" TargetMode="External"/><Relationship Id="rId7" Type="http://schemas.openxmlformats.org/officeDocument/2006/relationships/hyperlink" Target="https://ieeexplore.ieee.org/author/37286696600" TargetMode="External"/><Relationship Id="rId2" Type="http://schemas.openxmlformats.org/officeDocument/2006/relationships/hyperlink" Target="https://www.sciencedirect.com/journal/robotics-and-autonomous-systems" TargetMode="External"/><Relationship Id="rId1" Type="http://schemas.openxmlformats.org/officeDocument/2006/relationships/slideLayout" Target="../slideLayouts/slideLayout2.xml"/><Relationship Id="rId6" Type="http://schemas.openxmlformats.org/officeDocument/2006/relationships/hyperlink" Target="https://ieeexplore.ieee.org/author/37282015500" TargetMode="External"/><Relationship Id="rId5" Type="http://schemas.openxmlformats.org/officeDocument/2006/relationships/hyperlink" Target="https://ieeexplore.ieee.org/author/37294635000" TargetMode="External"/><Relationship Id="rId4" Type="http://schemas.openxmlformats.org/officeDocument/2006/relationships/hyperlink" Target="https://ieeexplore.ieee.org/author/37294637900" TargetMode="External"/><Relationship Id="rId9" Type="http://schemas.openxmlformats.org/officeDocument/2006/relationships/hyperlink" Target="https://ieeexplore.ieee.org/xpl/RecentIssue.jsp?punumber=8860"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E8136A8-2409-A513-10D7-87E2B8297A18}"/>
              </a:ext>
            </a:extLst>
          </p:cNvPr>
          <p:cNvSpPr>
            <a:spLocks noGrp="1"/>
          </p:cNvSpPr>
          <p:nvPr>
            <p:ph type="ctrTitle"/>
          </p:nvPr>
        </p:nvSpPr>
        <p:spPr>
          <a:xfrm>
            <a:off x="854764" y="694329"/>
            <a:ext cx="10482471" cy="1184564"/>
          </a:xfrm>
          <a:ln>
            <a:noFill/>
          </a:ln>
        </p:spPr>
        <p:style>
          <a:lnRef idx="2">
            <a:schemeClr val="dk1"/>
          </a:lnRef>
          <a:fillRef idx="1">
            <a:schemeClr val="lt1"/>
          </a:fillRef>
          <a:effectRef idx="0">
            <a:schemeClr val="dk1"/>
          </a:effectRef>
          <a:fontRef idx="minor">
            <a:schemeClr val="dk1"/>
          </a:fontRef>
        </p:style>
        <p:txBody>
          <a:bodyPr>
            <a:normAutofit fontScale="90000"/>
          </a:bodyPr>
          <a:lstStyle/>
          <a:p>
            <a:pPr algn="ctr">
              <a:lnSpc>
                <a:spcPct val="150000"/>
              </a:lnSpc>
            </a:pPr>
            <a:r>
              <a:rPr lang="en-US" sz="3200" b="1" dirty="0">
                <a:solidFill>
                  <a:schemeClr val="bg1"/>
                </a:solidFill>
                <a:effectLst/>
                <a:latin typeface="Times New Roman" panose="02020603050405020304" pitchFamily="18" charset="0"/>
                <a:cs typeface="Times New Roman" panose="02020603050405020304" pitchFamily="18" charset="0"/>
              </a:rPr>
              <a:t>Different Path Planning Approaches for Autonomous Mobile Robots</a:t>
            </a:r>
            <a:endParaRPr lang="en-IN" sz="3200" b="1" dirty="0">
              <a:solidFill>
                <a:schemeClr val="bg1"/>
              </a:solidFill>
              <a:effectLst/>
              <a:latin typeface="Times New Roman" panose="02020603050405020304" pitchFamily="18" charset="0"/>
              <a:cs typeface="Times New Roman" panose="02020603050405020304" pitchFamily="18" charset="0"/>
            </a:endParaRPr>
          </a:p>
        </p:txBody>
      </p:sp>
      <p:sp>
        <p:nvSpPr>
          <p:cNvPr id="5" name="Subtitle 4">
            <a:extLst>
              <a:ext uri="{FF2B5EF4-FFF2-40B4-BE49-F238E27FC236}">
                <a16:creationId xmlns:a16="http://schemas.microsoft.com/office/drawing/2014/main" id="{BBF350EC-CEAD-C503-BD65-502783A575CF}"/>
              </a:ext>
            </a:extLst>
          </p:cNvPr>
          <p:cNvSpPr>
            <a:spLocks noGrp="1"/>
          </p:cNvSpPr>
          <p:nvPr>
            <p:ph type="subTitle" idx="1"/>
          </p:nvPr>
        </p:nvSpPr>
        <p:spPr>
          <a:xfrm>
            <a:off x="854764" y="1601491"/>
            <a:ext cx="10570098" cy="4676019"/>
          </a:xfrm>
        </p:spPr>
        <p:txBody>
          <a:bodyPr>
            <a:noAutofit/>
          </a:bodyPr>
          <a:lstStyle/>
          <a:p>
            <a:pPr algn="ctr">
              <a:lnSpc>
                <a:spcPct val="100000"/>
              </a:lnSpc>
            </a:pPr>
            <a:endParaRPr lang="en-IN" sz="2000" dirty="0">
              <a:solidFill>
                <a:schemeClr val="accent2">
                  <a:lumMod val="20000"/>
                  <a:lumOff val="80000"/>
                </a:schemeClr>
              </a:solidFill>
              <a:latin typeface="Times New Roman" panose="02020603050405020304" pitchFamily="18" charset="0"/>
              <a:cs typeface="Times New Roman" panose="02020603050405020304" pitchFamily="18" charset="0"/>
            </a:endParaRPr>
          </a:p>
          <a:p>
            <a:pPr algn="ctr">
              <a:lnSpc>
                <a:spcPct val="100000"/>
              </a:lnSpc>
            </a:pPr>
            <a:r>
              <a:rPr lang="en-IN" sz="2000" dirty="0">
                <a:solidFill>
                  <a:schemeClr val="accent2">
                    <a:lumMod val="20000"/>
                    <a:lumOff val="80000"/>
                  </a:schemeClr>
                </a:solidFill>
                <a:latin typeface="Times New Roman" panose="02020603050405020304" pitchFamily="18" charset="0"/>
                <a:cs typeface="Times New Roman" panose="02020603050405020304" pitchFamily="18" charset="0"/>
              </a:rPr>
              <a:t>Review - 3</a:t>
            </a:r>
          </a:p>
          <a:p>
            <a:pPr algn="ctr">
              <a:lnSpc>
                <a:spcPct val="100000"/>
              </a:lnSpc>
            </a:pPr>
            <a:r>
              <a:rPr lang="en-IN" sz="2000" i="1" dirty="0">
                <a:solidFill>
                  <a:schemeClr val="accent2">
                    <a:lumMod val="20000"/>
                    <a:lumOff val="80000"/>
                  </a:schemeClr>
                </a:solidFill>
                <a:latin typeface="Times New Roman" panose="02020603050405020304" pitchFamily="18" charset="0"/>
                <a:cs typeface="Times New Roman" panose="02020603050405020304" pitchFamily="18" charset="0"/>
              </a:rPr>
              <a:t>By</a:t>
            </a:r>
          </a:p>
          <a:p>
            <a:pPr algn="ctr">
              <a:lnSpc>
                <a:spcPct val="100000"/>
              </a:lnSpc>
            </a:pPr>
            <a:r>
              <a:rPr lang="en-IN" sz="2000" i="1" dirty="0">
                <a:solidFill>
                  <a:schemeClr val="accent2">
                    <a:lumMod val="20000"/>
                    <a:lumOff val="80000"/>
                  </a:schemeClr>
                </a:solidFill>
                <a:latin typeface="Times New Roman" panose="02020603050405020304" pitchFamily="18" charset="0"/>
                <a:cs typeface="Times New Roman" panose="02020603050405020304" pitchFamily="18" charset="0"/>
              </a:rPr>
              <a:t>Prajjwal Dutta</a:t>
            </a:r>
          </a:p>
          <a:p>
            <a:pPr algn="ctr">
              <a:lnSpc>
                <a:spcPct val="100000"/>
              </a:lnSpc>
              <a:spcBef>
                <a:spcPts val="0"/>
              </a:spcBef>
            </a:pPr>
            <a:endParaRPr lang="en-IN" sz="2000" i="1" dirty="0">
              <a:solidFill>
                <a:schemeClr val="accent2">
                  <a:lumMod val="20000"/>
                  <a:lumOff val="80000"/>
                </a:schemeClr>
              </a:solidFill>
              <a:latin typeface="Times New Roman" panose="02020603050405020304" pitchFamily="18" charset="0"/>
              <a:cs typeface="Times New Roman" panose="02020603050405020304" pitchFamily="18" charset="0"/>
            </a:endParaRPr>
          </a:p>
          <a:p>
            <a:pPr algn="ctr">
              <a:lnSpc>
                <a:spcPct val="100000"/>
              </a:lnSpc>
              <a:spcBef>
                <a:spcPts val="0"/>
              </a:spcBef>
            </a:pPr>
            <a:endParaRPr lang="en-IN" sz="2000" i="1" dirty="0">
              <a:solidFill>
                <a:schemeClr val="accent2">
                  <a:lumMod val="20000"/>
                  <a:lumOff val="80000"/>
                </a:schemeClr>
              </a:solidFill>
              <a:latin typeface="Times New Roman" panose="02020603050405020304" pitchFamily="18" charset="0"/>
              <a:cs typeface="Times New Roman" panose="02020603050405020304" pitchFamily="18" charset="0"/>
            </a:endParaRPr>
          </a:p>
          <a:p>
            <a:pPr algn="ctr">
              <a:lnSpc>
                <a:spcPct val="100000"/>
              </a:lnSpc>
              <a:spcBef>
                <a:spcPts val="0"/>
              </a:spcBef>
            </a:pPr>
            <a:r>
              <a:rPr lang="en-IN" sz="2000" i="1" dirty="0">
                <a:solidFill>
                  <a:schemeClr val="accent2">
                    <a:lumMod val="20000"/>
                    <a:lumOff val="80000"/>
                  </a:schemeClr>
                </a:solidFill>
                <a:latin typeface="Times New Roman" panose="02020603050405020304" pitchFamily="18" charset="0"/>
                <a:cs typeface="Times New Roman" panose="02020603050405020304" pitchFamily="18" charset="0"/>
              </a:rPr>
              <a:t>Under the Guidance of </a:t>
            </a:r>
          </a:p>
          <a:p>
            <a:pPr algn="ctr">
              <a:lnSpc>
                <a:spcPct val="100000"/>
              </a:lnSpc>
              <a:spcBef>
                <a:spcPts val="0"/>
              </a:spcBef>
            </a:pPr>
            <a:r>
              <a:rPr lang="en-IN" sz="1800" b="1" dirty="0">
                <a:solidFill>
                  <a:schemeClr val="accent2">
                    <a:lumMod val="20000"/>
                    <a:lumOff val="80000"/>
                  </a:schemeClr>
                </a:solidFill>
                <a:latin typeface="Times New Roman" panose="02020603050405020304" pitchFamily="18" charset="0"/>
                <a:cs typeface="Times New Roman" panose="02020603050405020304" pitchFamily="18" charset="0"/>
              </a:rPr>
              <a:t>Prof. Sujatha R.</a:t>
            </a:r>
          </a:p>
          <a:p>
            <a:pPr algn="ctr">
              <a:lnSpc>
                <a:spcPct val="100000"/>
              </a:lnSpc>
              <a:spcBef>
                <a:spcPts val="0"/>
              </a:spcBef>
            </a:pPr>
            <a:r>
              <a:rPr lang="en-IN" sz="1800" dirty="0">
                <a:solidFill>
                  <a:schemeClr val="accent2">
                    <a:lumMod val="20000"/>
                    <a:lumOff val="80000"/>
                  </a:schemeClr>
                </a:solidFill>
                <a:latin typeface="Times New Roman" panose="02020603050405020304" pitchFamily="18" charset="0"/>
                <a:cs typeface="Times New Roman" panose="02020603050405020304" pitchFamily="18" charset="0"/>
              </a:rPr>
              <a:t>School of Electronics AND COMMUNICATION Engineering</a:t>
            </a:r>
          </a:p>
          <a:p>
            <a:pPr algn="ctr">
              <a:lnSpc>
                <a:spcPct val="100000"/>
              </a:lnSpc>
              <a:spcBef>
                <a:spcPts val="0"/>
              </a:spcBef>
            </a:pPr>
            <a:r>
              <a:rPr lang="en-IN" sz="1800" dirty="0">
                <a:solidFill>
                  <a:schemeClr val="accent2">
                    <a:lumMod val="20000"/>
                    <a:lumOff val="80000"/>
                  </a:schemeClr>
                </a:solidFill>
                <a:latin typeface="Times New Roman" panose="02020603050405020304" pitchFamily="18" charset="0"/>
                <a:cs typeface="Times New Roman" panose="02020603050405020304" pitchFamily="18" charset="0"/>
              </a:rPr>
              <a:t>Vellore Institute of Technology, Vellore</a:t>
            </a:r>
          </a:p>
          <a:p>
            <a:pPr algn="ctr">
              <a:lnSpc>
                <a:spcPct val="100000"/>
              </a:lnSpc>
              <a:spcBef>
                <a:spcPts val="0"/>
              </a:spcBef>
            </a:pPr>
            <a:endParaRPr lang="en-IN" sz="2000" b="1" dirty="0">
              <a:solidFill>
                <a:schemeClr val="accent2">
                  <a:lumMod val="20000"/>
                  <a:lumOff val="80000"/>
                </a:schemeClr>
              </a:solidFill>
              <a:latin typeface="Times New Roman" panose="02020603050405020304" pitchFamily="18" charset="0"/>
              <a:cs typeface="Times New Roman" panose="02020603050405020304" pitchFamily="18" charset="0"/>
            </a:endParaRPr>
          </a:p>
          <a:p>
            <a:pPr algn="ctr">
              <a:lnSpc>
                <a:spcPct val="100000"/>
              </a:lnSpc>
            </a:pPr>
            <a:endParaRPr lang="en-IN" sz="2000" dirty="0">
              <a:solidFill>
                <a:schemeClr val="accent2">
                  <a:lumMod val="20000"/>
                  <a:lumOff val="80000"/>
                </a:schemeClr>
              </a:solidFill>
              <a:latin typeface="Times New Roman" panose="02020603050405020304" pitchFamily="18" charset="0"/>
              <a:cs typeface="Times New Roman" panose="02020603050405020304" pitchFamily="18" charset="0"/>
            </a:endParaRPr>
          </a:p>
          <a:p>
            <a:pPr algn="ctr">
              <a:lnSpc>
                <a:spcPct val="100000"/>
              </a:lnSpc>
            </a:pPr>
            <a:endParaRPr lang="en-IN" sz="2000" dirty="0">
              <a:solidFill>
                <a:schemeClr val="accent2">
                  <a:lumMod val="20000"/>
                  <a:lumOff val="80000"/>
                </a:schemeClr>
              </a:solidFill>
              <a:latin typeface="Times New Roman" panose="02020603050405020304" pitchFamily="18" charset="0"/>
              <a:cs typeface="Times New Roman" panose="02020603050405020304" pitchFamily="18" charset="0"/>
            </a:endParaRPr>
          </a:p>
          <a:p>
            <a:pPr algn="ctr">
              <a:lnSpc>
                <a:spcPct val="100000"/>
              </a:lnSpc>
            </a:pPr>
            <a:r>
              <a:rPr lang="en-IN" sz="2000" dirty="0">
                <a:solidFill>
                  <a:schemeClr val="accent2">
                    <a:lumMod val="20000"/>
                    <a:lumOff val="80000"/>
                  </a:schemeClr>
                </a:solidFill>
                <a:latin typeface="Times New Roman" panose="02020603050405020304" pitchFamily="18" charset="0"/>
                <a:cs typeface="Times New Roman" panose="02020603050405020304" pitchFamily="18" charset="0"/>
              </a:rPr>
              <a:t>April, 2023</a:t>
            </a:r>
          </a:p>
        </p:txBody>
      </p:sp>
      <p:pic>
        <p:nvPicPr>
          <p:cNvPr id="7" name="Picture 4" descr="VIT University Research Platform">
            <a:extLst>
              <a:ext uri="{FF2B5EF4-FFF2-40B4-BE49-F238E27FC236}">
                <a16:creationId xmlns:a16="http://schemas.microsoft.com/office/drawing/2014/main" id="{1E205C9C-0C54-D218-2FB2-7EC7BF832BC0}"/>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4431750" y="5184591"/>
            <a:ext cx="3143570" cy="8730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23068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7C8998F-D8D5-A4E7-604C-12194FCBCDEA}"/>
              </a:ext>
            </a:extLst>
          </p:cNvPr>
          <p:cNvSpPr txBox="1"/>
          <p:nvPr/>
        </p:nvSpPr>
        <p:spPr>
          <a:xfrm>
            <a:off x="287676" y="369870"/>
            <a:ext cx="11414589" cy="523220"/>
          </a:xfrm>
          <a:prstGeom prst="rect">
            <a:avLst/>
          </a:prstGeom>
          <a:noFill/>
        </p:spPr>
        <p:txBody>
          <a:bodyPr wrap="square" rtlCol="0">
            <a:spAutoFit/>
          </a:bodyPr>
          <a:lstStyle/>
          <a:p>
            <a:pPr algn="ctr"/>
            <a:r>
              <a:rPr lang="en-US" sz="2800" dirty="0"/>
              <a:t>Algorithms</a:t>
            </a:r>
            <a:endParaRPr lang="en-IN" sz="2800" dirty="0"/>
          </a:p>
        </p:txBody>
      </p:sp>
      <p:sp>
        <p:nvSpPr>
          <p:cNvPr id="7" name="TextBox 6">
            <a:extLst>
              <a:ext uri="{FF2B5EF4-FFF2-40B4-BE49-F238E27FC236}">
                <a16:creationId xmlns:a16="http://schemas.microsoft.com/office/drawing/2014/main" id="{73F58FB7-1D4E-5666-5FA6-A73100045AA7}"/>
              </a:ext>
            </a:extLst>
          </p:cNvPr>
          <p:cNvSpPr txBox="1"/>
          <p:nvPr/>
        </p:nvSpPr>
        <p:spPr>
          <a:xfrm>
            <a:off x="287677" y="1202076"/>
            <a:ext cx="5808324" cy="4618187"/>
          </a:xfrm>
          <a:prstGeom prst="rect">
            <a:avLst/>
          </a:prstGeom>
          <a:noFill/>
        </p:spPr>
        <p:txBody>
          <a:bodyPr wrap="square" rtlCol="0">
            <a:spAutoFit/>
          </a:bodyPr>
          <a:lstStyle/>
          <a:p>
            <a:pPr marL="457200" lvl="0" indent="-317500" algn="just" rtl="0">
              <a:lnSpc>
                <a:spcPct val="150000"/>
              </a:lnSpc>
              <a:spcBef>
                <a:spcPts val="0"/>
              </a:spcBef>
              <a:spcAft>
                <a:spcPts val="0"/>
              </a:spcAft>
              <a:buSzPts val="1400"/>
              <a:buChar char="●"/>
            </a:pPr>
            <a:r>
              <a:rPr lang="en-US" dirty="0"/>
              <a:t>The whole map is divided into grids and the 3D place is needed to be transformed to a 2D graph with the obstacles on it.</a:t>
            </a:r>
          </a:p>
          <a:p>
            <a:pPr marL="457200" lvl="0" indent="-317500" algn="just" rtl="0">
              <a:lnSpc>
                <a:spcPct val="150000"/>
              </a:lnSpc>
              <a:spcBef>
                <a:spcPts val="0"/>
              </a:spcBef>
              <a:spcAft>
                <a:spcPts val="0"/>
              </a:spcAft>
              <a:buSzPts val="1400"/>
              <a:buChar char="●"/>
            </a:pPr>
            <a:r>
              <a:rPr lang="en-US" dirty="0"/>
              <a:t>The algorithm selects different grayscale colors for free spaces and the obstacles.</a:t>
            </a:r>
          </a:p>
          <a:p>
            <a:pPr marL="457200" lvl="0" indent="-317500" algn="just" rtl="0">
              <a:lnSpc>
                <a:spcPct val="150000"/>
              </a:lnSpc>
              <a:spcBef>
                <a:spcPts val="0"/>
              </a:spcBef>
              <a:spcAft>
                <a:spcPts val="0"/>
              </a:spcAft>
              <a:buSzPts val="1400"/>
              <a:buChar char="●"/>
            </a:pPr>
            <a:r>
              <a:rPr lang="en-US" dirty="0"/>
              <a:t>In the algorithm the grid at the initial position of the robot is selected as the parent node and then the neighbouring grids are explored and given a value to them. The grids with obstacles are avoided while using the algorithm. </a:t>
            </a:r>
          </a:p>
          <a:p>
            <a:pPr marL="457200" lvl="0" indent="-317500" algn="just" rtl="0">
              <a:lnSpc>
                <a:spcPct val="150000"/>
              </a:lnSpc>
              <a:spcBef>
                <a:spcPts val="0"/>
              </a:spcBef>
              <a:spcAft>
                <a:spcPts val="0"/>
              </a:spcAft>
              <a:buSzPts val="1400"/>
              <a:buChar char="●"/>
            </a:pPr>
            <a:endParaRPr lang="en-US" dirty="0"/>
          </a:p>
        </p:txBody>
      </p:sp>
      <p:pic>
        <p:nvPicPr>
          <p:cNvPr id="1028" name="Picture 4" descr="Trajectory Planning | Papers With Code">
            <a:extLst>
              <a:ext uri="{FF2B5EF4-FFF2-40B4-BE49-F238E27FC236}">
                <a16:creationId xmlns:a16="http://schemas.microsoft.com/office/drawing/2014/main" id="{7698799D-AE03-FDF4-D9E9-77D0DA7033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17611" y="1658120"/>
            <a:ext cx="4270945" cy="35417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39629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7710692-49AE-544B-9169-C10533FC73FC}"/>
              </a:ext>
            </a:extLst>
          </p:cNvPr>
          <p:cNvSpPr txBox="1"/>
          <p:nvPr/>
        </p:nvSpPr>
        <p:spPr>
          <a:xfrm>
            <a:off x="297951" y="205483"/>
            <a:ext cx="11650894" cy="523220"/>
          </a:xfrm>
          <a:prstGeom prst="rect">
            <a:avLst/>
          </a:prstGeom>
          <a:noFill/>
        </p:spPr>
        <p:txBody>
          <a:bodyPr wrap="square" rtlCol="0">
            <a:spAutoFit/>
          </a:bodyPr>
          <a:lstStyle/>
          <a:p>
            <a:pPr algn="ctr"/>
            <a:r>
              <a:rPr lang="en-US" sz="2800" dirty="0"/>
              <a:t>Dijkstra Algorithm</a:t>
            </a:r>
            <a:endParaRPr lang="en-IN" sz="2800" dirty="0"/>
          </a:p>
        </p:txBody>
      </p:sp>
      <p:sp>
        <p:nvSpPr>
          <p:cNvPr id="6" name="TextBox 5">
            <a:extLst>
              <a:ext uri="{FF2B5EF4-FFF2-40B4-BE49-F238E27FC236}">
                <a16:creationId xmlns:a16="http://schemas.microsoft.com/office/drawing/2014/main" id="{B7DDE53B-CB28-70FE-01B0-F532AD703082}"/>
              </a:ext>
            </a:extLst>
          </p:cNvPr>
          <p:cNvSpPr txBox="1"/>
          <p:nvPr/>
        </p:nvSpPr>
        <p:spPr>
          <a:xfrm>
            <a:off x="169389" y="1166842"/>
            <a:ext cx="11650894" cy="4524315"/>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2000" spc="-5" dirty="0">
                <a:latin typeface="Times New Roman" panose="02020603050405020304" pitchFamily="18" charset="0"/>
                <a:ea typeface="SimSun" panose="02010600030101010101" pitchFamily="2" charset="-122"/>
              </a:rPr>
              <a:t>This algorithm is broadly used for modeling networks. As for example it is used in the GPS devices to find the shortest paths.</a:t>
            </a:r>
            <a:endParaRPr lang="en-US" sz="2000" spc="-5" dirty="0">
              <a:effectLst/>
              <a:latin typeface="Times New Roman" panose="02020603050405020304" pitchFamily="18" charset="0"/>
              <a:ea typeface="SimSun" panose="02010600030101010101" pitchFamily="2" charset="-122"/>
            </a:endParaRPr>
          </a:p>
          <a:p>
            <a:pPr marL="285750" indent="-285750" algn="just">
              <a:lnSpc>
                <a:spcPct val="150000"/>
              </a:lnSpc>
              <a:buFont typeface="Arial" panose="020B0604020202020204" pitchFamily="34" charset="0"/>
              <a:buChar char="•"/>
            </a:pPr>
            <a:r>
              <a:rPr lang="en-IN" sz="2000" spc="-5" dirty="0">
                <a:effectLst/>
                <a:latin typeface="Times New Roman" panose="02020603050405020304" pitchFamily="18" charset="0"/>
                <a:ea typeface="SimSun" panose="02010600030101010101" pitchFamily="2" charset="-122"/>
              </a:rPr>
              <a:t>The Dijkstra algorithm basically starts at the source node and it analyses the graph to find the shortest path between that node and all the other nodes.</a:t>
            </a:r>
          </a:p>
          <a:p>
            <a:pPr marL="285750" indent="-285750" algn="just">
              <a:lnSpc>
                <a:spcPct val="150000"/>
              </a:lnSpc>
              <a:buFont typeface="Arial" panose="020B0604020202020204" pitchFamily="34" charset="0"/>
              <a:buChar char="•"/>
            </a:pPr>
            <a:r>
              <a:rPr lang="en-IN" sz="2000" spc="-5" dirty="0">
                <a:latin typeface="Times New Roman" panose="02020603050405020304" pitchFamily="18" charset="0"/>
                <a:ea typeface="SimSun" panose="02010600030101010101" pitchFamily="2" charset="-122"/>
              </a:rPr>
              <a:t>It also keeps a track of the currently known shortest distance from each nodes to the source node and updates the values if it finds a shorter path.</a:t>
            </a:r>
          </a:p>
          <a:p>
            <a:pPr marL="285750" indent="-285750" algn="just">
              <a:lnSpc>
                <a:spcPct val="150000"/>
              </a:lnSpc>
              <a:buFont typeface="Arial" panose="020B0604020202020204" pitchFamily="34" charset="0"/>
              <a:buChar char="•"/>
            </a:pPr>
            <a:r>
              <a:rPr lang="en-IN" sz="2000" spc="-5" dirty="0">
                <a:effectLst/>
                <a:latin typeface="Times New Roman" panose="02020603050405020304" pitchFamily="18" charset="0"/>
                <a:ea typeface="SimSun" panose="02010600030101010101" pitchFamily="2" charset="-122"/>
              </a:rPr>
              <a:t>Once the shortest </a:t>
            </a:r>
            <a:r>
              <a:rPr lang="en-IN" sz="2000" spc="-5" dirty="0">
                <a:latin typeface="Times New Roman" panose="02020603050405020304" pitchFamily="18" charset="0"/>
                <a:ea typeface="SimSun" panose="02010600030101010101" pitchFamily="2" charset="-122"/>
              </a:rPr>
              <a:t>path is found, that node is marked “visited” and added to the path. </a:t>
            </a:r>
          </a:p>
          <a:p>
            <a:pPr marL="285750" indent="-285750" algn="just">
              <a:lnSpc>
                <a:spcPct val="150000"/>
              </a:lnSpc>
              <a:buFont typeface="Arial" panose="020B0604020202020204" pitchFamily="34" charset="0"/>
              <a:buChar char="•"/>
            </a:pPr>
            <a:r>
              <a:rPr lang="en-IN" sz="2000" spc="-5" dirty="0">
                <a:latin typeface="Times New Roman" panose="02020603050405020304" pitchFamily="18" charset="0"/>
                <a:ea typeface="SimSun" panose="02010600030101010101" pitchFamily="2" charset="-122"/>
              </a:rPr>
              <a:t>This process continues until all the nodes in the graph is added to the path. This way a path connects the source node to all the other nodes following the shortest path possible to reach each node.</a:t>
            </a:r>
            <a:endParaRPr lang="en-IN" sz="2000" spc="-5" dirty="0">
              <a:effectLst/>
              <a:latin typeface="Times New Roman" panose="02020603050405020304" pitchFamily="18" charset="0"/>
              <a:ea typeface="SimSun" panose="02010600030101010101" pitchFamily="2" charset="-122"/>
            </a:endParaRPr>
          </a:p>
          <a:p>
            <a:pPr marL="285750" indent="-285750" algn="just">
              <a:buFont typeface="Arial" panose="020B0604020202020204" pitchFamily="34" charset="0"/>
              <a:buChar char="•"/>
            </a:pPr>
            <a:endParaRPr lang="en-IN" dirty="0"/>
          </a:p>
        </p:txBody>
      </p:sp>
    </p:spTree>
    <p:extLst>
      <p:ext uri="{BB962C8B-B14F-4D97-AF65-F5344CB8AC3E}">
        <p14:creationId xmlns:p14="http://schemas.microsoft.com/office/powerpoint/2010/main" val="7792876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97CCA54-3437-DE57-B810-31D49FF3C8F3}"/>
              </a:ext>
            </a:extLst>
          </p:cNvPr>
          <p:cNvSpPr txBox="1"/>
          <p:nvPr/>
        </p:nvSpPr>
        <p:spPr>
          <a:xfrm>
            <a:off x="2322095" y="312821"/>
            <a:ext cx="8145379" cy="646331"/>
          </a:xfrm>
          <a:prstGeom prst="rect">
            <a:avLst/>
          </a:prstGeom>
          <a:noFill/>
        </p:spPr>
        <p:txBody>
          <a:bodyPr wrap="square" rtlCol="0">
            <a:spAutoFit/>
          </a:bodyPr>
          <a:lstStyle/>
          <a:p>
            <a:pPr algn="ctr"/>
            <a:r>
              <a:rPr lang="en-US" sz="3600" dirty="0"/>
              <a:t>Calculation</a:t>
            </a:r>
            <a:endParaRPr lang="en-IN" sz="3600" dirty="0"/>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8BAEF9BF-1B1F-2F27-2F26-0ACA7959FEF3}"/>
                  </a:ext>
                </a:extLst>
              </p:cNvPr>
              <p:cNvSpPr txBox="1"/>
              <p:nvPr/>
            </p:nvSpPr>
            <p:spPr>
              <a:xfrm>
                <a:off x="433138" y="1323474"/>
                <a:ext cx="7291136" cy="4236096"/>
              </a:xfrm>
              <a:prstGeom prst="rect">
                <a:avLst/>
              </a:prstGeom>
              <a:noFill/>
            </p:spPr>
            <p:txBody>
              <a:bodyPr wrap="square" rtlCol="0">
                <a:spAutoFit/>
              </a:bodyPr>
              <a:lstStyle/>
              <a:p>
                <a:pPr algn="just">
                  <a:lnSpc>
                    <a:spcPct val="150000"/>
                  </a:lnSpc>
                </a:pPr>
                <a:r>
                  <a:rPr lang="en-US" dirty="0"/>
                  <a:t>The algorithm works on the weight or cost of each node calculated by the algorithm from the starting to the final node. It can be mathematically described as:</a:t>
                </a:r>
              </a:p>
              <a:p>
                <a:pPr algn="just">
                  <a:lnSpc>
                    <a:spcPct val="150000"/>
                  </a:lnSpc>
                </a:pPr>
                <a:r>
                  <a:rPr lang="en-US" dirty="0"/>
                  <a:t>	A vertex s, for every vertex v it finds the shortest path from s to each node v.</a:t>
                </a:r>
              </a:p>
              <a:p>
                <a:pPr algn="just">
                  <a:lnSpc>
                    <a:spcPct val="150000"/>
                  </a:lnSpc>
                </a:pPr>
                <a:r>
                  <a:rPr lang="en-US" dirty="0"/>
                  <a:t>		G = f(V,E), is a weighted function.</a:t>
                </a:r>
              </a:p>
              <a:p>
                <a:pPr algn="just">
                  <a:lnSpc>
                    <a:spcPct val="150000"/>
                  </a:lnSpc>
                </a:pPr>
                <a:r>
                  <a:rPr lang="en-US" dirty="0"/>
                  <a:t>		w : E </a:t>
                </a:r>
                <a:r>
                  <a:rPr lang="en-US" dirty="0">
                    <a:sym typeface="Wingdings" panose="05000000000000000000" pitchFamily="2" charset="2"/>
                  </a:rPr>
                  <a:t> R mapping edges to real valued weights.</a:t>
                </a:r>
              </a:p>
              <a:p>
                <a:pPr algn="just">
                  <a:lnSpc>
                    <a:spcPct val="150000"/>
                  </a:lnSpc>
                </a:pPr>
                <a:r>
                  <a:rPr lang="en-US" dirty="0">
                    <a:sym typeface="Wingdings" panose="05000000000000000000" pitchFamily="2" charset="2"/>
                  </a:rPr>
                  <a:t>		the weight of the path  p = (v1,v2,…,vk) is </a:t>
                </a:r>
                <a14:m>
                  <m:oMath xmlns:m="http://schemas.openxmlformats.org/officeDocument/2006/math">
                    <m:nary>
                      <m:naryPr>
                        <m:chr m:val="∑"/>
                        <m:ctrlPr>
                          <a:rPr lang="pt-BR" i="1" smtClean="0">
                            <a:latin typeface="Cambria Math" panose="02040503050406030204" pitchFamily="18" charset="0"/>
                            <a:sym typeface="Wingdings" panose="05000000000000000000" pitchFamily="2" charset="2"/>
                          </a:rPr>
                        </m:ctrlPr>
                      </m:naryPr>
                      <m:sub>
                        <m:r>
                          <m:rPr>
                            <m:brk m:alnAt="23"/>
                          </m:rPr>
                          <a:rPr lang="en-US" b="0" i="1" smtClean="0">
                            <a:latin typeface="Cambria Math" panose="02040503050406030204" pitchFamily="18" charset="0"/>
                            <a:sym typeface="Wingdings" panose="05000000000000000000" pitchFamily="2" charset="2"/>
                          </a:rPr>
                          <m:t>𝑖</m:t>
                        </m:r>
                        <m:r>
                          <a:rPr lang="pt-BR" i="1" smtClean="0">
                            <a:latin typeface="Cambria Math" panose="02040503050406030204" pitchFamily="18" charset="0"/>
                            <a:sym typeface="Wingdings" panose="05000000000000000000" pitchFamily="2" charset="2"/>
                          </a:rPr>
                          <m:t>=</m:t>
                        </m:r>
                        <m:r>
                          <a:rPr lang="en-US" b="0" i="1" smtClean="0">
                            <a:latin typeface="Cambria Math" panose="02040503050406030204" pitchFamily="18" charset="0"/>
                            <a:sym typeface="Wingdings" panose="05000000000000000000" pitchFamily="2" charset="2"/>
                          </a:rPr>
                          <m:t>1</m:t>
                        </m:r>
                      </m:sub>
                      <m:sup>
                        <m:r>
                          <a:rPr lang="en-US" b="0" i="1" smtClean="0">
                            <a:latin typeface="Cambria Math" panose="02040503050406030204" pitchFamily="18" charset="0"/>
                            <a:sym typeface="Wingdings" panose="05000000000000000000" pitchFamily="2" charset="2"/>
                          </a:rPr>
                          <m:t>𝑘</m:t>
                        </m:r>
                        <m:r>
                          <a:rPr lang="en-US" b="0" i="1" smtClean="0">
                            <a:latin typeface="Cambria Math" panose="02040503050406030204" pitchFamily="18" charset="0"/>
                            <a:sym typeface="Wingdings" panose="05000000000000000000" pitchFamily="2" charset="2"/>
                          </a:rPr>
                          <m:t>−1</m:t>
                        </m:r>
                      </m:sup>
                      <m:e>
                        <m:r>
                          <a:rPr lang="en-US" b="0" i="1" smtClean="0">
                            <a:latin typeface="Cambria Math" panose="02040503050406030204" pitchFamily="18" charset="0"/>
                            <a:sym typeface="Wingdings" panose="05000000000000000000" pitchFamily="2" charset="2"/>
                          </a:rPr>
                          <m:t>𝑤</m:t>
                        </m:r>
                        <m:r>
                          <a:rPr lang="en-US" b="0" i="1" smtClean="0">
                            <a:latin typeface="Cambria Math" panose="02040503050406030204" pitchFamily="18" charset="0"/>
                            <a:sym typeface="Wingdings" panose="05000000000000000000" pitchFamily="2" charset="2"/>
                          </a:rPr>
                          <m:t>(</m:t>
                        </m:r>
                        <m:r>
                          <a:rPr lang="en-US" b="0" i="1" smtClean="0">
                            <a:latin typeface="Cambria Math" panose="02040503050406030204" pitchFamily="18" charset="0"/>
                            <a:sym typeface="Wingdings" panose="05000000000000000000" pitchFamily="2" charset="2"/>
                          </a:rPr>
                          <m:t>𝑣𝑖</m:t>
                        </m:r>
                        <m:r>
                          <a:rPr lang="en-US" b="0" i="1" smtClean="0">
                            <a:latin typeface="Cambria Math" panose="02040503050406030204" pitchFamily="18" charset="0"/>
                            <a:sym typeface="Wingdings" panose="05000000000000000000" pitchFamily="2" charset="2"/>
                          </a:rPr>
                          <m:t>,</m:t>
                        </m:r>
                        <m:r>
                          <a:rPr lang="en-US" b="0" i="1" smtClean="0">
                            <a:latin typeface="Cambria Math" panose="02040503050406030204" pitchFamily="18" charset="0"/>
                            <a:sym typeface="Wingdings" panose="05000000000000000000" pitchFamily="2" charset="2"/>
                          </a:rPr>
                          <m:t>𝑣</m:t>
                        </m:r>
                        <m:d>
                          <m:dPr>
                            <m:ctrlPr>
                              <a:rPr lang="en-US" b="0" i="1" smtClean="0">
                                <a:latin typeface="Cambria Math" panose="02040503050406030204" pitchFamily="18" charset="0"/>
                                <a:sym typeface="Wingdings" panose="05000000000000000000" pitchFamily="2" charset="2"/>
                              </a:rPr>
                            </m:ctrlPr>
                          </m:dPr>
                          <m:e>
                            <m:r>
                              <a:rPr lang="en-US" b="0" i="1" smtClean="0">
                                <a:latin typeface="Cambria Math" panose="02040503050406030204" pitchFamily="18" charset="0"/>
                                <a:sym typeface="Wingdings" panose="05000000000000000000" pitchFamily="2" charset="2"/>
                              </a:rPr>
                              <m:t>𝑖</m:t>
                            </m:r>
                            <m:r>
                              <a:rPr lang="en-US" b="0" i="1" smtClean="0">
                                <a:latin typeface="Cambria Math" panose="02040503050406030204" pitchFamily="18" charset="0"/>
                                <a:sym typeface="Wingdings" panose="05000000000000000000" pitchFamily="2" charset="2"/>
                              </a:rPr>
                              <m:t>+1</m:t>
                            </m:r>
                          </m:e>
                        </m:d>
                        <m:r>
                          <a:rPr lang="en-US" b="0" i="1" smtClean="0">
                            <a:latin typeface="Cambria Math" panose="02040503050406030204" pitchFamily="18" charset="0"/>
                            <a:sym typeface="Wingdings" panose="05000000000000000000" pitchFamily="2" charset="2"/>
                          </a:rPr>
                          <m:t>)</m:t>
                        </m:r>
                      </m:e>
                    </m:nary>
                  </m:oMath>
                </a14:m>
                <a:endParaRPr lang="en-US" dirty="0"/>
              </a:p>
              <a:p>
                <a:pPr algn="just">
                  <a:lnSpc>
                    <a:spcPct val="150000"/>
                  </a:lnSpc>
                </a:pPr>
                <a:r>
                  <a:rPr lang="en-US" dirty="0"/>
                  <a:t>	the wight of the path along the red edges is: 1+6+1+4 = 12.</a:t>
                </a:r>
              </a:p>
              <a:p>
                <a:pPr algn="just">
                  <a:lnSpc>
                    <a:spcPct val="150000"/>
                  </a:lnSpc>
                </a:pPr>
                <a:endParaRPr lang="en-IN" dirty="0"/>
              </a:p>
            </p:txBody>
          </p:sp>
        </mc:Choice>
        <mc:Fallback xmlns="">
          <p:sp>
            <p:nvSpPr>
              <p:cNvPr id="5" name="TextBox 4">
                <a:extLst>
                  <a:ext uri="{FF2B5EF4-FFF2-40B4-BE49-F238E27FC236}">
                    <a16:creationId xmlns:a16="http://schemas.microsoft.com/office/drawing/2014/main" id="{8BAEF9BF-1B1F-2F27-2F26-0ACA7959FEF3}"/>
                  </a:ext>
                </a:extLst>
              </p:cNvPr>
              <p:cNvSpPr txBox="1">
                <a:spLocks noRot="1" noChangeAspect="1" noMove="1" noResize="1" noEditPoints="1" noAdjustHandles="1" noChangeArrowheads="1" noChangeShapeType="1" noTextEdit="1"/>
              </p:cNvSpPr>
              <p:nvPr/>
            </p:nvSpPr>
            <p:spPr>
              <a:xfrm>
                <a:off x="433138" y="1323474"/>
                <a:ext cx="7291136" cy="4236096"/>
              </a:xfrm>
              <a:prstGeom prst="rect">
                <a:avLst/>
              </a:prstGeom>
              <a:blipFill>
                <a:blip r:embed="rId2"/>
                <a:stretch>
                  <a:fillRect l="-669" r="-753"/>
                </a:stretch>
              </a:blipFill>
            </p:spPr>
            <p:txBody>
              <a:bodyPr/>
              <a:lstStyle/>
              <a:p>
                <a:r>
                  <a:rPr lang="en-IN">
                    <a:noFill/>
                  </a:rPr>
                  <a:t> </a:t>
                </a:r>
              </a:p>
            </p:txBody>
          </p:sp>
        </mc:Fallback>
      </mc:AlternateContent>
      <p:pic>
        <p:nvPicPr>
          <p:cNvPr id="7" name="Picture 6">
            <a:extLst>
              <a:ext uri="{FF2B5EF4-FFF2-40B4-BE49-F238E27FC236}">
                <a16:creationId xmlns:a16="http://schemas.microsoft.com/office/drawing/2014/main" id="{60621B6C-CC5E-ACF4-2122-FEAA6EDF2BF0}"/>
              </a:ext>
            </a:extLst>
          </p:cNvPr>
          <p:cNvPicPr>
            <a:picLocks noChangeAspect="1"/>
          </p:cNvPicPr>
          <p:nvPr/>
        </p:nvPicPr>
        <p:blipFill>
          <a:blip r:embed="rId3"/>
          <a:stretch>
            <a:fillRect/>
          </a:stretch>
        </p:blipFill>
        <p:spPr>
          <a:xfrm>
            <a:off x="8097253" y="1692714"/>
            <a:ext cx="3348028" cy="3472572"/>
          </a:xfrm>
          <a:prstGeom prst="rect">
            <a:avLst/>
          </a:prstGeom>
        </p:spPr>
      </p:pic>
    </p:spTree>
    <p:extLst>
      <p:ext uri="{BB962C8B-B14F-4D97-AF65-F5344CB8AC3E}">
        <p14:creationId xmlns:p14="http://schemas.microsoft.com/office/powerpoint/2010/main" val="36751962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827F7E-628E-F31D-428A-75054AE5125E}"/>
              </a:ext>
            </a:extLst>
          </p:cNvPr>
          <p:cNvSpPr txBox="1"/>
          <p:nvPr/>
        </p:nvSpPr>
        <p:spPr>
          <a:xfrm>
            <a:off x="252663" y="300789"/>
            <a:ext cx="11686674" cy="584775"/>
          </a:xfrm>
          <a:prstGeom prst="rect">
            <a:avLst/>
          </a:prstGeom>
          <a:noFill/>
        </p:spPr>
        <p:txBody>
          <a:bodyPr wrap="square" rtlCol="0">
            <a:spAutoFit/>
          </a:bodyPr>
          <a:lstStyle/>
          <a:p>
            <a:pPr algn="ctr"/>
            <a:r>
              <a:rPr lang="en-US" sz="3200" dirty="0"/>
              <a:t>Implementation of Dijkstra Algorithm</a:t>
            </a:r>
            <a:endParaRPr lang="en-IN" sz="3200" dirty="0"/>
          </a:p>
        </p:txBody>
      </p:sp>
      <p:sp>
        <p:nvSpPr>
          <p:cNvPr id="5" name="TextBox 4">
            <a:extLst>
              <a:ext uri="{FF2B5EF4-FFF2-40B4-BE49-F238E27FC236}">
                <a16:creationId xmlns:a16="http://schemas.microsoft.com/office/drawing/2014/main" id="{40C8604D-59F6-3998-1EB6-D5C76BD79A66}"/>
              </a:ext>
            </a:extLst>
          </p:cNvPr>
          <p:cNvSpPr txBox="1"/>
          <p:nvPr/>
        </p:nvSpPr>
        <p:spPr>
          <a:xfrm>
            <a:off x="372980" y="1305881"/>
            <a:ext cx="6978314" cy="4659417"/>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2000" dirty="0"/>
              <a:t>In this project the Dijkstra algorithm is implemented to a simulation of a Turtle-Bot in a Gazebo simulated environment.</a:t>
            </a:r>
          </a:p>
          <a:p>
            <a:pPr marL="285750" indent="-285750" algn="just">
              <a:lnSpc>
                <a:spcPct val="150000"/>
              </a:lnSpc>
              <a:buFont typeface="Arial" panose="020B0604020202020204" pitchFamily="34" charset="0"/>
              <a:buChar char="•"/>
            </a:pPr>
            <a:r>
              <a:rPr lang="en-US" sz="2000" dirty="0"/>
              <a:t>The 2-D representation of the RVIZ simulation provides the visualization of the searching process.</a:t>
            </a:r>
          </a:p>
          <a:p>
            <a:pPr marL="285750" indent="-285750" algn="just">
              <a:lnSpc>
                <a:spcPct val="150000"/>
              </a:lnSpc>
              <a:buFont typeface="Arial" panose="020B0604020202020204" pitchFamily="34" charset="0"/>
              <a:buChar char="•"/>
            </a:pPr>
            <a:r>
              <a:rPr lang="en-US" sz="2000" dirty="0"/>
              <a:t>The RVIZ also provides the visualization of the shortest path from initial to goal location generated by the Dijkstra algorithm.</a:t>
            </a:r>
          </a:p>
          <a:p>
            <a:pPr marL="285750" indent="-285750" algn="just">
              <a:lnSpc>
                <a:spcPct val="150000"/>
              </a:lnSpc>
              <a:buFont typeface="Arial" panose="020B0604020202020204" pitchFamily="34" charset="0"/>
              <a:buChar char="•"/>
            </a:pPr>
            <a:r>
              <a:rPr lang="en-IN" sz="2000" kern="0" dirty="0">
                <a:latin typeface="+mj-lt"/>
                <a:ea typeface="SimSun" panose="02010600030101010101" pitchFamily="2" charset="-122"/>
              </a:rPr>
              <a:t>The path is represented as the green line, the blue point is the starting and the black point is the goal location. </a:t>
            </a:r>
          </a:p>
          <a:p>
            <a:pPr marL="285750" indent="-285750" algn="just">
              <a:lnSpc>
                <a:spcPct val="150000"/>
              </a:lnSpc>
              <a:buFont typeface="Arial" panose="020B0604020202020204" pitchFamily="34" charset="0"/>
              <a:buChar char="•"/>
            </a:pPr>
            <a:r>
              <a:rPr lang="en-IN" sz="2000" kern="0" dirty="0">
                <a:latin typeface="+mj-lt"/>
                <a:ea typeface="SimSun" panose="02010600030101010101" pitchFamily="2" charset="-122"/>
              </a:rPr>
              <a:t>The yellow portion of the map are the grids searched by the algorithm while searching for the goal.</a:t>
            </a:r>
            <a:endParaRPr lang="en-IN" sz="2000" dirty="0">
              <a:latin typeface="+mj-lt"/>
            </a:endParaRPr>
          </a:p>
        </p:txBody>
      </p:sp>
      <p:pic>
        <p:nvPicPr>
          <p:cNvPr id="6" name="Picture 5">
            <a:extLst>
              <a:ext uri="{FF2B5EF4-FFF2-40B4-BE49-F238E27FC236}">
                <a16:creationId xmlns:a16="http://schemas.microsoft.com/office/drawing/2014/main" id="{0E3F5DBA-2B0B-718C-89C2-2FAEDBC1200C}"/>
              </a:ext>
            </a:extLst>
          </p:cNvPr>
          <p:cNvPicPr>
            <a:picLocks noChangeAspect="1"/>
          </p:cNvPicPr>
          <p:nvPr/>
        </p:nvPicPr>
        <p:blipFill>
          <a:blip r:embed="rId2"/>
          <a:stretch>
            <a:fillRect/>
          </a:stretch>
        </p:blipFill>
        <p:spPr>
          <a:xfrm>
            <a:off x="7724274" y="1696197"/>
            <a:ext cx="3798400" cy="3878783"/>
          </a:xfrm>
          <a:prstGeom prst="rect">
            <a:avLst/>
          </a:prstGeom>
        </p:spPr>
      </p:pic>
    </p:spTree>
    <p:extLst>
      <p:ext uri="{BB962C8B-B14F-4D97-AF65-F5344CB8AC3E}">
        <p14:creationId xmlns:p14="http://schemas.microsoft.com/office/powerpoint/2010/main" val="13651037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3F85B1D-4E13-CE92-A77C-67B8212994ED}"/>
              </a:ext>
            </a:extLst>
          </p:cNvPr>
          <p:cNvSpPr txBox="1"/>
          <p:nvPr/>
        </p:nvSpPr>
        <p:spPr>
          <a:xfrm>
            <a:off x="192505" y="240632"/>
            <a:ext cx="11526253" cy="369332"/>
          </a:xfrm>
          <a:prstGeom prst="rect">
            <a:avLst/>
          </a:prstGeom>
          <a:noFill/>
        </p:spPr>
        <p:txBody>
          <a:bodyPr wrap="square" rtlCol="0">
            <a:spAutoFit/>
          </a:bodyPr>
          <a:lstStyle/>
          <a:p>
            <a:pPr algn="ctr"/>
            <a:endParaRPr lang="en-IN" dirty="0"/>
          </a:p>
        </p:txBody>
      </p:sp>
      <p:sp>
        <p:nvSpPr>
          <p:cNvPr id="2" name="TextBox 1">
            <a:extLst>
              <a:ext uri="{FF2B5EF4-FFF2-40B4-BE49-F238E27FC236}">
                <a16:creationId xmlns:a16="http://schemas.microsoft.com/office/drawing/2014/main" id="{D8B0468F-0074-F9EA-10F8-C05D4FA6BC0A}"/>
              </a:ext>
            </a:extLst>
          </p:cNvPr>
          <p:cNvSpPr txBox="1"/>
          <p:nvPr/>
        </p:nvSpPr>
        <p:spPr>
          <a:xfrm>
            <a:off x="339047" y="240632"/>
            <a:ext cx="11379711" cy="461665"/>
          </a:xfrm>
          <a:prstGeom prst="rect">
            <a:avLst/>
          </a:prstGeom>
          <a:noFill/>
        </p:spPr>
        <p:txBody>
          <a:bodyPr wrap="square" rtlCol="0">
            <a:spAutoFit/>
          </a:bodyPr>
          <a:lstStyle/>
          <a:p>
            <a:pPr algn="ctr"/>
            <a:r>
              <a:rPr lang="en-US" sz="2400" dirty="0"/>
              <a:t>Greedy Best Fast Search</a:t>
            </a:r>
            <a:endParaRPr lang="en-IN" sz="2400" dirty="0"/>
          </a:p>
        </p:txBody>
      </p:sp>
      <p:sp>
        <p:nvSpPr>
          <p:cNvPr id="3" name="TextBox 2">
            <a:extLst>
              <a:ext uri="{FF2B5EF4-FFF2-40B4-BE49-F238E27FC236}">
                <a16:creationId xmlns:a16="http://schemas.microsoft.com/office/drawing/2014/main" id="{98F355F6-3A26-B87F-9FB0-0F648009FC95}"/>
              </a:ext>
            </a:extLst>
          </p:cNvPr>
          <p:cNvSpPr txBox="1"/>
          <p:nvPr/>
        </p:nvSpPr>
        <p:spPr>
          <a:xfrm>
            <a:off x="339047" y="1006867"/>
            <a:ext cx="11379711" cy="4247317"/>
          </a:xfrm>
          <a:prstGeom prst="rect">
            <a:avLst/>
          </a:prstGeom>
          <a:noFill/>
        </p:spPr>
        <p:txBody>
          <a:bodyPr wrap="square" rtlCol="0">
            <a:spAutoFit/>
          </a:bodyPr>
          <a:lstStyle/>
          <a:p>
            <a:pPr marL="285750" indent="-285750" algn="just">
              <a:lnSpc>
                <a:spcPct val="200000"/>
              </a:lnSpc>
              <a:buFont typeface="Arial" panose="020B0604020202020204" pitchFamily="34" charset="0"/>
              <a:buChar char="•"/>
            </a:pPr>
            <a:r>
              <a:rPr lang="en-IN" kern="0" dirty="0">
                <a:effectLst/>
                <a:latin typeface="+mj-lt"/>
                <a:ea typeface="SimSun" panose="02010600030101010101" pitchFamily="2" charset="-122"/>
              </a:rPr>
              <a:t>To solve the slower rate of the Dijkstra path planning algorithm, the uniform search algorithm is replaced by an Informed search algorithm. </a:t>
            </a:r>
          </a:p>
          <a:p>
            <a:pPr marL="285750" indent="-285750" algn="just">
              <a:lnSpc>
                <a:spcPct val="200000"/>
              </a:lnSpc>
              <a:buFont typeface="Arial" panose="020B0604020202020204" pitchFamily="34" charset="0"/>
              <a:buChar char="•"/>
            </a:pPr>
            <a:r>
              <a:rPr lang="en-IN" kern="0" dirty="0">
                <a:effectLst/>
                <a:latin typeface="+mj-lt"/>
                <a:ea typeface="SimSun" panose="02010600030101010101" pitchFamily="2" charset="-122"/>
              </a:rPr>
              <a:t>In this Greedy Best Fast Search, the algorithm uses the information about the goal position to guide the search towards the target. It produces a more efficient form of the map.</a:t>
            </a:r>
          </a:p>
          <a:p>
            <a:pPr marL="285750" indent="-285750" algn="just">
              <a:lnSpc>
                <a:spcPct val="200000"/>
              </a:lnSpc>
              <a:buFont typeface="Arial" panose="020B0604020202020204" pitchFamily="34" charset="0"/>
              <a:buChar char="•"/>
            </a:pPr>
            <a:r>
              <a:rPr lang="en-IN" kern="0" dirty="0">
                <a:latin typeface="+mj-lt"/>
                <a:ea typeface="SimSun" panose="02010600030101010101" pitchFamily="2" charset="-122"/>
              </a:rPr>
              <a:t>For this algorithm f</a:t>
            </a:r>
            <a:r>
              <a:rPr lang="en-IN" kern="0" dirty="0">
                <a:effectLst/>
                <a:latin typeface="+mj-lt"/>
                <a:ea typeface="SimSun" panose="02010600030101010101" pitchFamily="2" charset="-122"/>
              </a:rPr>
              <a:t>inding the direction of the goal is another big task. For that, exploration in all directions can be avoided by using polarizing methods. </a:t>
            </a:r>
          </a:p>
          <a:p>
            <a:pPr marL="285750" indent="-285750" algn="just">
              <a:lnSpc>
                <a:spcPct val="200000"/>
              </a:lnSpc>
              <a:buFont typeface="Arial" panose="020B0604020202020204" pitchFamily="34" charset="0"/>
              <a:buChar char="•"/>
            </a:pPr>
            <a:r>
              <a:rPr lang="en-IN" kern="0" dirty="0">
                <a:effectLst/>
                <a:latin typeface="+mj-lt"/>
                <a:ea typeface="SimSun" panose="02010600030101010101" pitchFamily="2" charset="-122"/>
              </a:rPr>
              <a:t>That’s where the heuristic approach for approximating the distance to the goal position comes into play.</a:t>
            </a:r>
          </a:p>
          <a:p>
            <a:pPr marL="285750" indent="-285750" algn="just">
              <a:buFont typeface="Arial" panose="020B0604020202020204" pitchFamily="34" charset="0"/>
              <a:buChar char="•"/>
            </a:pPr>
            <a:endParaRPr lang="en-IN" dirty="0"/>
          </a:p>
        </p:txBody>
      </p:sp>
    </p:spTree>
    <p:extLst>
      <p:ext uri="{BB962C8B-B14F-4D97-AF65-F5344CB8AC3E}">
        <p14:creationId xmlns:p14="http://schemas.microsoft.com/office/powerpoint/2010/main" val="25222884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4238A957-7FBC-8E08-A054-C368C55799CE}"/>
                  </a:ext>
                </a:extLst>
              </p:cNvPr>
              <p:cNvSpPr txBox="1"/>
              <p:nvPr/>
            </p:nvSpPr>
            <p:spPr>
              <a:xfrm>
                <a:off x="667821" y="295963"/>
                <a:ext cx="6102848" cy="5395964"/>
              </a:xfrm>
              <a:prstGeom prst="rect">
                <a:avLst/>
              </a:prstGeom>
              <a:noFill/>
            </p:spPr>
            <p:txBody>
              <a:bodyPr wrap="square">
                <a:spAutoFit/>
              </a:bodyPr>
              <a:lstStyle/>
              <a:p>
                <a:pPr marL="285750" indent="-285750" algn="just">
                  <a:lnSpc>
                    <a:spcPct val="200000"/>
                  </a:lnSpc>
                  <a:buFont typeface="Arial" panose="020B0604020202020204" pitchFamily="34" charset="0"/>
                  <a:buChar char="•"/>
                </a:pPr>
                <a:r>
                  <a:rPr lang="en-IN" spc="-5" dirty="0">
                    <a:effectLst/>
                    <a:latin typeface="+mj-lt"/>
                    <a:ea typeface="SimSun" panose="02010600030101010101" pitchFamily="2" charset="-122"/>
                  </a:rPr>
                  <a:t>In this algorithm we have used Euclidean and Manhattan distance estimators to implement the algorithm.</a:t>
                </a:r>
              </a:p>
              <a:p>
                <a:pPr marL="342900" lvl="0" indent="-342900" algn="just">
                  <a:lnSpc>
                    <a:spcPct val="200000"/>
                  </a:lnSpc>
                  <a:spcAft>
                    <a:spcPts val="600"/>
                  </a:spcAft>
                  <a:buFont typeface="Symbol" panose="05050102010706020507" pitchFamily="18" charset="2"/>
                  <a:buChar char=""/>
                  <a:tabLst>
                    <a:tab pos="182880" algn="l"/>
                  </a:tabLst>
                </a:pPr>
                <a:r>
                  <a:rPr lang="en-IN" spc="-5" dirty="0">
                    <a:effectLst/>
                    <a:latin typeface="+mj-lt"/>
                    <a:ea typeface="SimSun" panose="02010600030101010101" pitchFamily="2" charset="-122"/>
                  </a:rPr>
                  <a:t>The Euclidean distance between the initial and the goal position grid is calculated by this formula:</a:t>
                </a:r>
              </a:p>
              <a:p>
                <a:pPr marL="179705" indent="-182880" algn="just">
                  <a:lnSpc>
                    <a:spcPct val="200000"/>
                  </a:lnSpc>
                  <a:spcAft>
                    <a:spcPts val="600"/>
                  </a:spcAft>
                  <a:tabLst>
                    <a:tab pos="182880" algn="l"/>
                  </a:tabLst>
                </a:pPr>
                <a14:m>
                  <m:oMathPara xmlns:m="http://schemas.openxmlformats.org/officeDocument/2006/math">
                    <m:oMathParaPr>
                      <m:jc m:val="centerGroup"/>
                    </m:oMathParaPr>
                    <m:oMath xmlns:m="http://schemas.openxmlformats.org/officeDocument/2006/math">
                      <m:r>
                        <a:rPr lang="x-none" i="1" spc="-5">
                          <a:effectLst/>
                          <a:latin typeface="Cambria Math" panose="02040503050406030204" pitchFamily="18" charset="0"/>
                          <a:ea typeface="SimSun" panose="02010600030101010101" pitchFamily="2" charset="-122"/>
                        </a:rPr>
                        <m:t>𝑑</m:t>
                      </m:r>
                      <m:r>
                        <a:rPr lang="x-none" i="1" spc="-5">
                          <a:effectLst/>
                          <a:latin typeface="Cambria Math" panose="02040503050406030204" pitchFamily="18" charset="0"/>
                          <a:ea typeface="SimSun" panose="02010600030101010101" pitchFamily="2" charset="-122"/>
                        </a:rPr>
                        <m:t>= </m:t>
                      </m:r>
                      <m:rad>
                        <m:radPr>
                          <m:degHide m:val="on"/>
                          <m:ctrlPr>
                            <a:rPr lang="en-IN" i="1" spc="-5">
                              <a:effectLst/>
                              <a:latin typeface="Cambria Math" panose="02040503050406030204" pitchFamily="18" charset="0"/>
                              <a:ea typeface="SimSun" panose="02010600030101010101" pitchFamily="2" charset="-122"/>
                            </a:rPr>
                          </m:ctrlPr>
                        </m:radPr>
                        <m:deg/>
                        <m:e>
                          <m:sSup>
                            <m:sSupPr>
                              <m:ctrlPr>
                                <a:rPr lang="en-IN" i="1" spc="-5">
                                  <a:effectLst/>
                                  <a:latin typeface="Cambria Math" panose="02040503050406030204" pitchFamily="18" charset="0"/>
                                  <a:ea typeface="SimSun" panose="02010600030101010101" pitchFamily="2" charset="-122"/>
                                </a:rPr>
                              </m:ctrlPr>
                            </m:sSupPr>
                            <m:e>
                              <m:r>
                                <a:rPr lang="x-none" i="1" spc="-5">
                                  <a:effectLst/>
                                  <a:latin typeface="Cambria Math" panose="02040503050406030204" pitchFamily="18" charset="0"/>
                                  <a:ea typeface="SimSun" panose="02010600030101010101" pitchFamily="2" charset="-122"/>
                                </a:rPr>
                                <m:t>(</m:t>
                              </m:r>
                              <m:sSub>
                                <m:sSubPr>
                                  <m:ctrlPr>
                                    <a:rPr lang="en-IN" i="1" spc="-5">
                                      <a:effectLst/>
                                      <a:latin typeface="Cambria Math" panose="02040503050406030204" pitchFamily="18" charset="0"/>
                                      <a:ea typeface="SimSun" panose="02010600030101010101" pitchFamily="2" charset="-122"/>
                                    </a:rPr>
                                  </m:ctrlPr>
                                </m:sSubPr>
                                <m:e>
                                  <m:r>
                                    <a:rPr lang="x-none" i="1" spc="-5">
                                      <a:effectLst/>
                                      <a:latin typeface="Cambria Math" panose="02040503050406030204" pitchFamily="18" charset="0"/>
                                      <a:ea typeface="SimSun" panose="02010600030101010101" pitchFamily="2" charset="-122"/>
                                    </a:rPr>
                                    <m:t>𝑥</m:t>
                                  </m:r>
                                </m:e>
                                <m:sub>
                                  <m:r>
                                    <a:rPr lang="x-none" i="1" spc="-5">
                                      <a:effectLst/>
                                      <a:latin typeface="Cambria Math" panose="02040503050406030204" pitchFamily="18" charset="0"/>
                                      <a:ea typeface="SimSun" panose="02010600030101010101" pitchFamily="2" charset="-122"/>
                                    </a:rPr>
                                    <m:t>1</m:t>
                                  </m:r>
                                </m:sub>
                              </m:sSub>
                              <m:r>
                                <a:rPr lang="x-none" i="1" spc="-5">
                                  <a:effectLst/>
                                  <a:latin typeface="Cambria Math" panose="02040503050406030204" pitchFamily="18" charset="0"/>
                                  <a:ea typeface="SimSun" panose="02010600030101010101" pitchFamily="2" charset="-122"/>
                                </a:rPr>
                                <m:t>−</m:t>
                              </m:r>
                              <m:sSub>
                                <m:sSubPr>
                                  <m:ctrlPr>
                                    <a:rPr lang="en-IN" i="1" spc="-5">
                                      <a:effectLst/>
                                      <a:latin typeface="Cambria Math" panose="02040503050406030204" pitchFamily="18" charset="0"/>
                                      <a:ea typeface="SimSun" panose="02010600030101010101" pitchFamily="2" charset="-122"/>
                                    </a:rPr>
                                  </m:ctrlPr>
                                </m:sSubPr>
                                <m:e>
                                  <m:r>
                                    <a:rPr lang="x-none" i="1" spc="-5">
                                      <a:effectLst/>
                                      <a:latin typeface="Cambria Math" panose="02040503050406030204" pitchFamily="18" charset="0"/>
                                      <a:ea typeface="SimSun" panose="02010600030101010101" pitchFamily="2" charset="-122"/>
                                    </a:rPr>
                                    <m:t>𝑥</m:t>
                                  </m:r>
                                </m:e>
                                <m:sub>
                                  <m:r>
                                    <a:rPr lang="x-none" i="1" spc="-5">
                                      <a:effectLst/>
                                      <a:latin typeface="Cambria Math" panose="02040503050406030204" pitchFamily="18" charset="0"/>
                                      <a:ea typeface="SimSun" panose="02010600030101010101" pitchFamily="2" charset="-122"/>
                                    </a:rPr>
                                    <m:t>2</m:t>
                                  </m:r>
                                </m:sub>
                              </m:sSub>
                              <m:r>
                                <a:rPr lang="x-none" i="1" spc="-5">
                                  <a:effectLst/>
                                  <a:latin typeface="Cambria Math" panose="02040503050406030204" pitchFamily="18" charset="0"/>
                                  <a:ea typeface="SimSun" panose="02010600030101010101" pitchFamily="2" charset="-122"/>
                                </a:rPr>
                                <m:t>)</m:t>
                              </m:r>
                            </m:e>
                            <m:sup>
                              <m:r>
                                <a:rPr lang="x-none" i="1" spc="-5">
                                  <a:effectLst/>
                                  <a:latin typeface="Cambria Math" panose="02040503050406030204" pitchFamily="18" charset="0"/>
                                  <a:ea typeface="SimSun" panose="02010600030101010101" pitchFamily="2" charset="-122"/>
                                </a:rPr>
                                <m:t>2</m:t>
                              </m:r>
                            </m:sup>
                          </m:sSup>
                          <m:r>
                            <a:rPr lang="x-none" i="1" spc="-5">
                              <a:effectLst/>
                              <a:latin typeface="Cambria Math" panose="02040503050406030204" pitchFamily="18" charset="0"/>
                              <a:ea typeface="SimSun" panose="02010600030101010101" pitchFamily="2" charset="-122"/>
                            </a:rPr>
                            <m:t>+</m:t>
                          </m:r>
                          <m:sSup>
                            <m:sSupPr>
                              <m:ctrlPr>
                                <a:rPr lang="en-IN" i="1" spc="-5">
                                  <a:effectLst/>
                                  <a:latin typeface="Cambria Math" panose="02040503050406030204" pitchFamily="18" charset="0"/>
                                  <a:ea typeface="SimSun" panose="02010600030101010101" pitchFamily="2" charset="-122"/>
                                </a:rPr>
                              </m:ctrlPr>
                            </m:sSupPr>
                            <m:e>
                              <m:r>
                                <a:rPr lang="x-none" i="1" spc="-5">
                                  <a:effectLst/>
                                  <a:latin typeface="Cambria Math" panose="02040503050406030204" pitchFamily="18" charset="0"/>
                                  <a:ea typeface="SimSun" panose="02010600030101010101" pitchFamily="2" charset="-122"/>
                                </a:rPr>
                                <m:t>(</m:t>
                              </m:r>
                              <m:sSub>
                                <m:sSubPr>
                                  <m:ctrlPr>
                                    <a:rPr lang="en-IN" i="1" spc="-5">
                                      <a:effectLst/>
                                      <a:latin typeface="Cambria Math" panose="02040503050406030204" pitchFamily="18" charset="0"/>
                                      <a:ea typeface="SimSun" panose="02010600030101010101" pitchFamily="2" charset="-122"/>
                                    </a:rPr>
                                  </m:ctrlPr>
                                </m:sSubPr>
                                <m:e>
                                  <m:r>
                                    <a:rPr lang="x-none" i="1" spc="-5">
                                      <a:effectLst/>
                                      <a:latin typeface="Cambria Math" panose="02040503050406030204" pitchFamily="18" charset="0"/>
                                      <a:ea typeface="SimSun" panose="02010600030101010101" pitchFamily="2" charset="-122"/>
                                    </a:rPr>
                                    <m:t>𝑦</m:t>
                                  </m:r>
                                </m:e>
                                <m:sub>
                                  <m:r>
                                    <a:rPr lang="x-none" i="1" spc="-5">
                                      <a:effectLst/>
                                      <a:latin typeface="Cambria Math" panose="02040503050406030204" pitchFamily="18" charset="0"/>
                                      <a:ea typeface="SimSun" panose="02010600030101010101" pitchFamily="2" charset="-122"/>
                                    </a:rPr>
                                    <m:t>1</m:t>
                                  </m:r>
                                </m:sub>
                              </m:sSub>
                              <m:r>
                                <a:rPr lang="x-none" i="1" spc="-5">
                                  <a:effectLst/>
                                  <a:latin typeface="Cambria Math" panose="02040503050406030204" pitchFamily="18" charset="0"/>
                                  <a:ea typeface="SimSun" panose="02010600030101010101" pitchFamily="2" charset="-122"/>
                                </a:rPr>
                                <m:t>−</m:t>
                              </m:r>
                              <m:sSub>
                                <m:sSubPr>
                                  <m:ctrlPr>
                                    <a:rPr lang="en-IN" i="1" spc="-5">
                                      <a:effectLst/>
                                      <a:latin typeface="Cambria Math" panose="02040503050406030204" pitchFamily="18" charset="0"/>
                                      <a:ea typeface="SimSun" panose="02010600030101010101" pitchFamily="2" charset="-122"/>
                                    </a:rPr>
                                  </m:ctrlPr>
                                </m:sSubPr>
                                <m:e>
                                  <m:r>
                                    <a:rPr lang="x-none" i="1" spc="-5">
                                      <a:effectLst/>
                                      <a:latin typeface="Cambria Math" panose="02040503050406030204" pitchFamily="18" charset="0"/>
                                      <a:ea typeface="SimSun" panose="02010600030101010101" pitchFamily="2" charset="-122"/>
                                    </a:rPr>
                                    <m:t>𝑦</m:t>
                                  </m:r>
                                </m:e>
                                <m:sub>
                                  <m:r>
                                    <a:rPr lang="x-none" i="1" spc="-5">
                                      <a:effectLst/>
                                      <a:latin typeface="Cambria Math" panose="02040503050406030204" pitchFamily="18" charset="0"/>
                                      <a:ea typeface="SimSun" panose="02010600030101010101" pitchFamily="2" charset="-122"/>
                                    </a:rPr>
                                    <m:t>2</m:t>
                                  </m:r>
                                </m:sub>
                              </m:sSub>
                              <m:r>
                                <a:rPr lang="x-none" i="1" spc="-5">
                                  <a:effectLst/>
                                  <a:latin typeface="Cambria Math" panose="02040503050406030204" pitchFamily="18" charset="0"/>
                                  <a:ea typeface="SimSun" panose="02010600030101010101" pitchFamily="2" charset="-122"/>
                                </a:rPr>
                                <m:t>)</m:t>
                              </m:r>
                            </m:e>
                            <m:sup>
                              <m:r>
                                <a:rPr lang="x-none" i="1" spc="-5">
                                  <a:effectLst/>
                                  <a:latin typeface="Cambria Math" panose="02040503050406030204" pitchFamily="18" charset="0"/>
                                  <a:ea typeface="SimSun" panose="02010600030101010101" pitchFamily="2" charset="-122"/>
                                </a:rPr>
                                <m:t>2</m:t>
                              </m:r>
                            </m:sup>
                          </m:sSup>
                        </m:e>
                      </m:rad>
                    </m:oMath>
                  </m:oMathPara>
                </a14:m>
                <a:endParaRPr lang="en-US" spc="-5" dirty="0">
                  <a:effectLst/>
                  <a:latin typeface="+mj-lt"/>
                  <a:ea typeface="SimSun" panose="02010600030101010101" pitchFamily="2" charset="-122"/>
                </a:endParaRPr>
              </a:p>
              <a:p>
                <a:pPr marL="342900" lvl="0" indent="-342900" algn="just">
                  <a:lnSpc>
                    <a:spcPct val="95000"/>
                  </a:lnSpc>
                  <a:spcAft>
                    <a:spcPts val="600"/>
                  </a:spcAft>
                  <a:buFont typeface="Symbol" panose="05050102010706020507" pitchFamily="18" charset="2"/>
                  <a:buChar char=""/>
                  <a:tabLst>
                    <a:tab pos="182880" algn="l"/>
                  </a:tabLst>
                </a:pPr>
                <a:r>
                  <a:rPr lang="en-IN" sz="1800" spc="-5" dirty="0">
                    <a:effectLst/>
                    <a:latin typeface="+mj-lt"/>
                    <a:ea typeface="SimSun" panose="02010600030101010101" pitchFamily="2" charset="-122"/>
                  </a:rPr>
                  <a:t>The Manhattan distance is calculated by:</a:t>
                </a:r>
              </a:p>
              <a:p>
                <a:pPr marL="408305" indent="-182880" algn="just">
                  <a:lnSpc>
                    <a:spcPct val="95000"/>
                  </a:lnSpc>
                  <a:spcAft>
                    <a:spcPts val="600"/>
                  </a:spcAft>
                  <a:tabLst>
                    <a:tab pos="182880" algn="l"/>
                  </a:tabLst>
                </a:pPr>
                <a14:m>
                  <m:oMathPara xmlns:m="http://schemas.openxmlformats.org/officeDocument/2006/math">
                    <m:oMathParaPr>
                      <m:jc m:val="centerGroup"/>
                    </m:oMathParaPr>
                    <m:oMath xmlns:m="http://schemas.openxmlformats.org/officeDocument/2006/math">
                      <m:r>
                        <a:rPr lang="x-none" sz="1800" i="1" spc="-5">
                          <a:effectLst/>
                          <a:latin typeface="Cambria Math" panose="02040503050406030204" pitchFamily="18" charset="0"/>
                          <a:ea typeface="SimSun" panose="02010600030101010101" pitchFamily="2" charset="-122"/>
                        </a:rPr>
                        <m:t>𝑑</m:t>
                      </m:r>
                      <m:r>
                        <a:rPr lang="x-none" sz="1800" i="1" spc="-5">
                          <a:effectLst/>
                          <a:latin typeface="Cambria Math" panose="02040503050406030204" pitchFamily="18" charset="0"/>
                          <a:ea typeface="SimSun" panose="02010600030101010101" pitchFamily="2" charset="-122"/>
                        </a:rPr>
                        <m:t>=</m:t>
                      </m:r>
                      <m:d>
                        <m:dPr>
                          <m:begChr m:val="|"/>
                          <m:endChr m:val="|"/>
                          <m:ctrlPr>
                            <a:rPr lang="en-IN" sz="1800" i="1" spc="-5">
                              <a:effectLst/>
                              <a:latin typeface="Cambria Math" panose="02040503050406030204" pitchFamily="18" charset="0"/>
                              <a:ea typeface="SimSun" panose="02010600030101010101" pitchFamily="2" charset="-122"/>
                            </a:rPr>
                          </m:ctrlPr>
                        </m:dPr>
                        <m:e>
                          <m:sSub>
                            <m:sSubPr>
                              <m:ctrlPr>
                                <a:rPr lang="en-IN" sz="1800" i="1" spc="-5">
                                  <a:effectLst/>
                                  <a:latin typeface="Cambria Math" panose="02040503050406030204" pitchFamily="18" charset="0"/>
                                  <a:ea typeface="SimSun" panose="02010600030101010101" pitchFamily="2" charset="-122"/>
                                </a:rPr>
                              </m:ctrlPr>
                            </m:sSubPr>
                            <m:e>
                              <m:r>
                                <a:rPr lang="x-none" sz="1800" i="1" spc="-5">
                                  <a:effectLst/>
                                  <a:latin typeface="Cambria Math" panose="02040503050406030204" pitchFamily="18" charset="0"/>
                                  <a:ea typeface="SimSun" panose="02010600030101010101" pitchFamily="2" charset="-122"/>
                                </a:rPr>
                                <m:t>𝑥</m:t>
                              </m:r>
                            </m:e>
                            <m:sub>
                              <m:r>
                                <a:rPr lang="x-none" sz="1800" i="1" spc="-5">
                                  <a:effectLst/>
                                  <a:latin typeface="Cambria Math" panose="02040503050406030204" pitchFamily="18" charset="0"/>
                                  <a:ea typeface="SimSun" panose="02010600030101010101" pitchFamily="2" charset="-122"/>
                                </a:rPr>
                                <m:t>1</m:t>
                              </m:r>
                            </m:sub>
                          </m:sSub>
                          <m:r>
                            <a:rPr lang="x-none" sz="1800" i="1" spc="-5">
                              <a:effectLst/>
                              <a:latin typeface="Cambria Math" panose="02040503050406030204" pitchFamily="18" charset="0"/>
                              <a:ea typeface="SimSun" panose="02010600030101010101" pitchFamily="2" charset="-122"/>
                            </a:rPr>
                            <m:t>−</m:t>
                          </m:r>
                          <m:sSub>
                            <m:sSubPr>
                              <m:ctrlPr>
                                <a:rPr lang="en-IN" sz="1800" i="1" spc="-5">
                                  <a:effectLst/>
                                  <a:latin typeface="Cambria Math" panose="02040503050406030204" pitchFamily="18" charset="0"/>
                                  <a:ea typeface="SimSun" panose="02010600030101010101" pitchFamily="2" charset="-122"/>
                                </a:rPr>
                              </m:ctrlPr>
                            </m:sSubPr>
                            <m:e>
                              <m:r>
                                <a:rPr lang="x-none" sz="1800" i="1" spc="-5">
                                  <a:effectLst/>
                                  <a:latin typeface="Cambria Math" panose="02040503050406030204" pitchFamily="18" charset="0"/>
                                  <a:ea typeface="SimSun" panose="02010600030101010101" pitchFamily="2" charset="-122"/>
                                </a:rPr>
                                <m:t>𝑥</m:t>
                              </m:r>
                            </m:e>
                            <m:sub>
                              <m:r>
                                <a:rPr lang="x-none" sz="1800" i="1" spc="-5">
                                  <a:effectLst/>
                                  <a:latin typeface="Cambria Math" panose="02040503050406030204" pitchFamily="18" charset="0"/>
                                  <a:ea typeface="SimSun" panose="02010600030101010101" pitchFamily="2" charset="-122"/>
                                </a:rPr>
                                <m:t>2</m:t>
                              </m:r>
                            </m:sub>
                          </m:sSub>
                        </m:e>
                      </m:d>
                      <m:r>
                        <a:rPr lang="x-none" sz="1800" i="1" spc="-5">
                          <a:effectLst/>
                          <a:latin typeface="Cambria Math" panose="02040503050406030204" pitchFamily="18" charset="0"/>
                          <a:ea typeface="SimSun" panose="02010600030101010101" pitchFamily="2" charset="-122"/>
                        </a:rPr>
                        <m:t>+ </m:t>
                      </m:r>
                      <m:d>
                        <m:dPr>
                          <m:begChr m:val="|"/>
                          <m:endChr m:val="|"/>
                          <m:ctrlPr>
                            <a:rPr lang="en-IN" sz="1800" i="1" spc="-5">
                              <a:effectLst/>
                              <a:latin typeface="Cambria Math" panose="02040503050406030204" pitchFamily="18" charset="0"/>
                              <a:ea typeface="SimSun" panose="02010600030101010101" pitchFamily="2" charset="-122"/>
                            </a:rPr>
                          </m:ctrlPr>
                        </m:dPr>
                        <m:e>
                          <m:sSub>
                            <m:sSubPr>
                              <m:ctrlPr>
                                <a:rPr lang="en-IN" sz="1800" i="1" spc="-5">
                                  <a:effectLst/>
                                  <a:latin typeface="Cambria Math" panose="02040503050406030204" pitchFamily="18" charset="0"/>
                                  <a:ea typeface="SimSun" panose="02010600030101010101" pitchFamily="2" charset="-122"/>
                                </a:rPr>
                              </m:ctrlPr>
                            </m:sSubPr>
                            <m:e>
                              <m:r>
                                <a:rPr lang="x-none" sz="1800" i="1" spc="-5">
                                  <a:effectLst/>
                                  <a:latin typeface="Cambria Math" panose="02040503050406030204" pitchFamily="18" charset="0"/>
                                  <a:ea typeface="SimSun" panose="02010600030101010101" pitchFamily="2" charset="-122"/>
                                </a:rPr>
                                <m:t>𝑦</m:t>
                              </m:r>
                            </m:e>
                            <m:sub>
                              <m:r>
                                <a:rPr lang="x-none" sz="1800" i="1" spc="-5">
                                  <a:effectLst/>
                                  <a:latin typeface="Cambria Math" panose="02040503050406030204" pitchFamily="18" charset="0"/>
                                  <a:ea typeface="SimSun" panose="02010600030101010101" pitchFamily="2" charset="-122"/>
                                </a:rPr>
                                <m:t>1</m:t>
                              </m:r>
                            </m:sub>
                          </m:sSub>
                          <m:r>
                            <a:rPr lang="x-none" sz="1800" i="1" spc="-5">
                              <a:effectLst/>
                              <a:latin typeface="Cambria Math" panose="02040503050406030204" pitchFamily="18" charset="0"/>
                              <a:ea typeface="SimSun" panose="02010600030101010101" pitchFamily="2" charset="-122"/>
                            </a:rPr>
                            <m:t>−</m:t>
                          </m:r>
                          <m:sSub>
                            <m:sSubPr>
                              <m:ctrlPr>
                                <a:rPr lang="en-IN" sz="1800" i="1" spc="-5">
                                  <a:effectLst/>
                                  <a:latin typeface="Cambria Math" panose="02040503050406030204" pitchFamily="18" charset="0"/>
                                  <a:ea typeface="SimSun" panose="02010600030101010101" pitchFamily="2" charset="-122"/>
                                </a:rPr>
                              </m:ctrlPr>
                            </m:sSubPr>
                            <m:e>
                              <m:r>
                                <a:rPr lang="x-none" sz="1800" i="1" spc="-5">
                                  <a:effectLst/>
                                  <a:latin typeface="Cambria Math" panose="02040503050406030204" pitchFamily="18" charset="0"/>
                                  <a:ea typeface="SimSun" panose="02010600030101010101" pitchFamily="2" charset="-122"/>
                                </a:rPr>
                                <m:t>𝑦</m:t>
                              </m:r>
                            </m:e>
                            <m:sub>
                              <m:r>
                                <a:rPr lang="x-none" sz="1800" i="1" spc="-5">
                                  <a:effectLst/>
                                  <a:latin typeface="Cambria Math" panose="02040503050406030204" pitchFamily="18" charset="0"/>
                                  <a:ea typeface="SimSun" panose="02010600030101010101" pitchFamily="2" charset="-122"/>
                                </a:rPr>
                                <m:t>2</m:t>
                              </m:r>
                            </m:sub>
                          </m:sSub>
                        </m:e>
                      </m:d>
                      <m:r>
                        <a:rPr lang="x-none" sz="1800" i="1" spc="-5">
                          <a:effectLst/>
                          <a:latin typeface="Cambria Math" panose="02040503050406030204" pitchFamily="18" charset="0"/>
                          <a:ea typeface="SimSun" panose="02010600030101010101" pitchFamily="2" charset="-122"/>
                        </a:rPr>
                        <m:t> </m:t>
                      </m:r>
                    </m:oMath>
                  </m:oMathPara>
                </a14:m>
                <a:endParaRPr lang="en-US" sz="1800" kern="0" dirty="0">
                  <a:effectLst/>
                  <a:latin typeface="+mj-lt"/>
                  <a:ea typeface="SimSun" panose="02010600030101010101" pitchFamily="2" charset="-122"/>
                </a:endParaRPr>
              </a:p>
              <a:p>
                <a:pPr algn="just">
                  <a:lnSpc>
                    <a:spcPct val="200000"/>
                  </a:lnSpc>
                  <a:spcAft>
                    <a:spcPts val="600"/>
                  </a:spcAft>
                  <a:tabLst>
                    <a:tab pos="182880" algn="l"/>
                  </a:tabLst>
                </a:pPr>
                <a:r>
                  <a:rPr lang="en-US" sz="1800" kern="0" dirty="0">
                    <a:effectLst/>
                    <a:latin typeface="+mj-lt"/>
                    <a:ea typeface="SimSun" panose="02010600030101010101" pitchFamily="2" charset="-122"/>
                  </a:rPr>
                  <a:t>In both cases (x</a:t>
                </a:r>
                <a:r>
                  <a:rPr lang="en-US" sz="1800" kern="0" baseline="-25000" dirty="0">
                    <a:effectLst/>
                    <a:latin typeface="+mj-lt"/>
                    <a:ea typeface="SimSun" panose="02010600030101010101" pitchFamily="2" charset="-122"/>
                  </a:rPr>
                  <a:t>1</a:t>
                </a:r>
                <a:r>
                  <a:rPr lang="en-US" sz="1800" kern="0" dirty="0">
                    <a:effectLst/>
                    <a:latin typeface="+mj-lt"/>
                    <a:ea typeface="SimSun" panose="02010600030101010101" pitchFamily="2" charset="-122"/>
                  </a:rPr>
                  <a:t>, y</a:t>
                </a:r>
                <a:r>
                  <a:rPr lang="en-US" sz="1800" kern="0" baseline="-25000" dirty="0">
                    <a:effectLst/>
                    <a:latin typeface="+mj-lt"/>
                    <a:ea typeface="SimSun" panose="02010600030101010101" pitchFamily="2" charset="-122"/>
                  </a:rPr>
                  <a:t>1</a:t>
                </a:r>
                <a:r>
                  <a:rPr lang="en-US" sz="1800" kern="0" dirty="0">
                    <a:effectLst/>
                    <a:latin typeface="+mj-lt"/>
                    <a:ea typeface="SimSun" panose="02010600030101010101" pitchFamily="2" charset="-122"/>
                  </a:rPr>
                  <a:t>) is the initial starting position of the robot and (x</a:t>
                </a:r>
                <a:r>
                  <a:rPr lang="en-US" sz="1800" kern="0" baseline="-25000" dirty="0">
                    <a:effectLst/>
                    <a:latin typeface="+mj-lt"/>
                    <a:ea typeface="SimSun" panose="02010600030101010101" pitchFamily="2" charset="-122"/>
                  </a:rPr>
                  <a:t>2</a:t>
                </a:r>
                <a:r>
                  <a:rPr lang="en-US" sz="1800" kern="0" dirty="0">
                    <a:effectLst/>
                    <a:latin typeface="+mj-lt"/>
                    <a:ea typeface="SimSun" panose="02010600030101010101" pitchFamily="2" charset="-122"/>
                  </a:rPr>
                  <a:t>, y</a:t>
                </a:r>
                <a:r>
                  <a:rPr lang="en-US" sz="1800" kern="0" baseline="-25000" dirty="0">
                    <a:effectLst/>
                    <a:latin typeface="+mj-lt"/>
                    <a:ea typeface="SimSun" panose="02010600030101010101" pitchFamily="2" charset="-122"/>
                  </a:rPr>
                  <a:t>2</a:t>
                </a:r>
                <a:r>
                  <a:rPr lang="en-US" sz="1800" kern="0" dirty="0">
                    <a:effectLst/>
                    <a:latin typeface="+mj-lt"/>
                    <a:ea typeface="SimSun" panose="02010600030101010101" pitchFamily="2" charset="-122"/>
                  </a:rPr>
                  <a:t>) is the goal position coordinates. D is the heuristic distance between the initial and goal position.</a:t>
                </a:r>
                <a:endParaRPr lang="en-US" spc="-5" dirty="0">
                  <a:effectLst/>
                  <a:latin typeface="+mj-lt"/>
                  <a:ea typeface="SimSun" panose="02010600030101010101" pitchFamily="2" charset="-122"/>
                </a:endParaRPr>
              </a:p>
            </p:txBody>
          </p:sp>
        </mc:Choice>
        <mc:Fallback xmlns="">
          <p:sp>
            <p:nvSpPr>
              <p:cNvPr id="5" name="TextBox 4">
                <a:extLst>
                  <a:ext uri="{FF2B5EF4-FFF2-40B4-BE49-F238E27FC236}">
                    <a16:creationId xmlns:a16="http://schemas.microsoft.com/office/drawing/2014/main" id="{4238A957-7FBC-8E08-A054-C368C55799CE}"/>
                  </a:ext>
                </a:extLst>
              </p:cNvPr>
              <p:cNvSpPr txBox="1">
                <a:spLocks noRot="1" noChangeAspect="1" noMove="1" noResize="1" noEditPoints="1" noAdjustHandles="1" noChangeArrowheads="1" noChangeShapeType="1" noTextEdit="1"/>
              </p:cNvSpPr>
              <p:nvPr/>
            </p:nvSpPr>
            <p:spPr>
              <a:xfrm>
                <a:off x="667821" y="295963"/>
                <a:ext cx="6102848" cy="5395964"/>
              </a:xfrm>
              <a:prstGeom prst="rect">
                <a:avLst/>
              </a:prstGeom>
              <a:blipFill>
                <a:blip r:embed="rId2"/>
                <a:stretch>
                  <a:fillRect l="-899" r="-799" b="-904"/>
                </a:stretch>
              </a:blipFill>
            </p:spPr>
            <p:txBody>
              <a:bodyPr/>
              <a:lstStyle/>
              <a:p>
                <a:r>
                  <a:rPr lang="en-IN">
                    <a:noFill/>
                  </a:rPr>
                  <a:t> </a:t>
                </a:r>
              </a:p>
            </p:txBody>
          </p:sp>
        </mc:Fallback>
      </mc:AlternateContent>
      <p:pic>
        <p:nvPicPr>
          <p:cNvPr id="6" name="Picture 5">
            <a:extLst>
              <a:ext uri="{FF2B5EF4-FFF2-40B4-BE49-F238E27FC236}">
                <a16:creationId xmlns:a16="http://schemas.microsoft.com/office/drawing/2014/main" id="{D463B303-4DE9-B9D1-9510-B360DD7A720F}"/>
              </a:ext>
            </a:extLst>
          </p:cNvPr>
          <p:cNvPicPr>
            <a:picLocks noChangeAspect="1"/>
          </p:cNvPicPr>
          <p:nvPr/>
        </p:nvPicPr>
        <p:blipFill>
          <a:blip r:embed="rId3"/>
          <a:stretch>
            <a:fillRect/>
          </a:stretch>
        </p:blipFill>
        <p:spPr>
          <a:xfrm>
            <a:off x="8009066" y="667324"/>
            <a:ext cx="2367833" cy="2367833"/>
          </a:xfrm>
          <a:prstGeom prst="rect">
            <a:avLst/>
          </a:prstGeom>
        </p:spPr>
      </p:pic>
      <p:pic>
        <p:nvPicPr>
          <p:cNvPr id="8" name="Picture 7">
            <a:extLst>
              <a:ext uri="{FF2B5EF4-FFF2-40B4-BE49-F238E27FC236}">
                <a16:creationId xmlns:a16="http://schemas.microsoft.com/office/drawing/2014/main" id="{1D5CE137-9FE9-56BF-28B4-4022ABDD4443}"/>
              </a:ext>
            </a:extLst>
          </p:cNvPr>
          <p:cNvPicPr>
            <a:picLocks noChangeAspect="1"/>
          </p:cNvPicPr>
          <p:nvPr/>
        </p:nvPicPr>
        <p:blipFill>
          <a:blip r:embed="rId4"/>
          <a:stretch>
            <a:fillRect/>
          </a:stretch>
        </p:blipFill>
        <p:spPr>
          <a:xfrm>
            <a:off x="8009066" y="3289722"/>
            <a:ext cx="2375535" cy="2402205"/>
          </a:xfrm>
          <a:prstGeom prst="rect">
            <a:avLst/>
          </a:prstGeom>
        </p:spPr>
      </p:pic>
    </p:spTree>
    <p:extLst>
      <p:ext uri="{BB962C8B-B14F-4D97-AF65-F5344CB8AC3E}">
        <p14:creationId xmlns:p14="http://schemas.microsoft.com/office/powerpoint/2010/main" val="21270587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36A3228-10EB-2DC0-B398-A581B8E1FED2}"/>
              </a:ext>
            </a:extLst>
          </p:cNvPr>
          <p:cNvSpPr txBox="1"/>
          <p:nvPr/>
        </p:nvSpPr>
        <p:spPr>
          <a:xfrm>
            <a:off x="501721" y="358611"/>
            <a:ext cx="11188557" cy="523220"/>
          </a:xfrm>
          <a:prstGeom prst="rect">
            <a:avLst/>
          </a:prstGeom>
          <a:noFill/>
        </p:spPr>
        <p:txBody>
          <a:bodyPr wrap="square" rtlCol="0">
            <a:spAutoFit/>
          </a:bodyPr>
          <a:lstStyle/>
          <a:p>
            <a:pPr algn="ctr"/>
            <a:r>
              <a:rPr lang="en-US" sz="2800" dirty="0"/>
              <a:t>Implementation of Best Fast Search algorithm</a:t>
            </a:r>
            <a:endParaRPr lang="en-IN" sz="2800" dirty="0"/>
          </a:p>
        </p:txBody>
      </p:sp>
      <p:sp>
        <p:nvSpPr>
          <p:cNvPr id="5" name="TextBox 4">
            <a:extLst>
              <a:ext uri="{FF2B5EF4-FFF2-40B4-BE49-F238E27FC236}">
                <a16:creationId xmlns:a16="http://schemas.microsoft.com/office/drawing/2014/main" id="{26D05015-CE5D-17E6-3C8E-DE9200CF7AB1}"/>
              </a:ext>
            </a:extLst>
          </p:cNvPr>
          <p:cNvSpPr txBox="1"/>
          <p:nvPr/>
        </p:nvSpPr>
        <p:spPr>
          <a:xfrm>
            <a:off x="510283" y="903454"/>
            <a:ext cx="5342561" cy="624786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sz="2000" kern="0" dirty="0">
                <a:effectLst/>
                <a:latin typeface="+mj-lt"/>
                <a:ea typeface="SimSun" panose="02010600030101010101" pitchFamily="2" charset="-122"/>
              </a:rPr>
              <a:t>After calculating these distances using heuristic approaches the algorithm traverses through the grids using the same Dijkstra algorithm technique.</a:t>
            </a:r>
          </a:p>
          <a:p>
            <a:pPr marL="285750" indent="-285750">
              <a:lnSpc>
                <a:spcPct val="150000"/>
              </a:lnSpc>
              <a:buFont typeface="Arial" panose="020B0604020202020204" pitchFamily="34" charset="0"/>
              <a:buChar char="•"/>
            </a:pPr>
            <a:r>
              <a:rPr lang="en-IN" sz="2000" kern="0" dirty="0">
                <a:latin typeface="+mj-lt"/>
                <a:ea typeface="SimSun" panose="02010600030101010101" pitchFamily="2" charset="-122"/>
              </a:rPr>
              <a:t>Only the cost values are increased considering the </a:t>
            </a:r>
            <a:r>
              <a:rPr lang="en-IN" sz="2000" kern="0" dirty="0">
                <a:effectLst/>
                <a:latin typeface="+mj-lt"/>
                <a:ea typeface="SimSun" panose="02010600030101010101" pitchFamily="2" charset="-122"/>
              </a:rPr>
              <a:t>distance from the grid to the Euclidean or Manhattan distance line. Thus, polarized travelling through the grids can be achieved.</a:t>
            </a:r>
          </a:p>
          <a:p>
            <a:pPr marL="285750" indent="-285750">
              <a:lnSpc>
                <a:spcPct val="150000"/>
              </a:lnSpc>
              <a:buFont typeface="Arial" panose="020B0604020202020204" pitchFamily="34" charset="0"/>
              <a:buChar char="•"/>
            </a:pPr>
            <a:r>
              <a:rPr lang="en-IN" sz="2000" spc="-5" dirty="0">
                <a:effectLst/>
                <a:latin typeface="+mj-lt"/>
                <a:ea typeface="SimSun" panose="02010600030101010101" pitchFamily="2" charset="-122"/>
              </a:rPr>
              <a:t>Using this algorithm reduces the time to find the goal position and the memory requirement due to travelling through a smaller number of nodes compares to the Dijkstra algorithm.</a:t>
            </a:r>
          </a:p>
          <a:p>
            <a:pPr marL="285750" indent="-285750">
              <a:buFont typeface="Arial" panose="020B0604020202020204" pitchFamily="34" charset="0"/>
              <a:buChar char="•"/>
            </a:pPr>
            <a:endParaRPr lang="en-IN" sz="2000" kern="0" dirty="0">
              <a:effectLst/>
              <a:latin typeface="+mj-lt"/>
              <a:ea typeface="SimSun" panose="02010600030101010101" pitchFamily="2" charset="-122"/>
            </a:endParaRPr>
          </a:p>
          <a:p>
            <a:pPr marL="285750" indent="-285750">
              <a:buFont typeface="Arial" panose="020B0604020202020204" pitchFamily="34" charset="0"/>
              <a:buChar char="•"/>
            </a:pPr>
            <a:endParaRPr lang="en-IN" sz="2000" dirty="0">
              <a:latin typeface="+mj-lt"/>
            </a:endParaRPr>
          </a:p>
        </p:txBody>
      </p:sp>
      <p:pic>
        <p:nvPicPr>
          <p:cNvPr id="6" name="Picture 5">
            <a:extLst>
              <a:ext uri="{FF2B5EF4-FFF2-40B4-BE49-F238E27FC236}">
                <a16:creationId xmlns:a16="http://schemas.microsoft.com/office/drawing/2014/main" id="{0CB543E2-E71D-3CAD-CA35-F007244C338B}"/>
              </a:ext>
            </a:extLst>
          </p:cNvPr>
          <p:cNvPicPr>
            <a:picLocks noChangeAspect="1"/>
          </p:cNvPicPr>
          <p:nvPr/>
        </p:nvPicPr>
        <p:blipFill>
          <a:blip r:embed="rId2"/>
          <a:stretch>
            <a:fillRect/>
          </a:stretch>
        </p:blipFill>
        <p:spPr>
          <a:xfrm>
            <a:off x="7945239" y="1157576"/>
            <a:ext cx="2489425" cy="2489425"/>
          </a:xfrm>
          <a:prstGeom prst="rect">
            <a:avLst/>
          </a:prstGeom>
        </p:spPr>
      </p:pic>
      <p:pic>
        <p:nvPicPr>
          <p:cNvPr id="7" name="Picture 6">
            <a:extLst>
              <a:ext uri="{FF2B5EF4-FFF2-40B4-BE49-F238E27FC236}">
                <a16:creationId xmlns:a16="http://schemas.microsoft.com/office/drawing/2014/main" id="{BB93B096-F90B-38EA-2556-00C7638B2012}"/>
              </a:ext>
            </a:extLst>
          </p:cNvPr>
          <p:cNvPicPr>
            <a:picLocks noChangeAspect="1"/>
          </p:cNvPicPr>
          <p:nvPr/>
        </p:nvPicPr>
        <p:blipFill>
          <a:blip r:embed="rId3"/>
          <a:stretch>
            <a:fillRect/>
          </a:stretch>
        </p:blipFill>
        <p:spPr>
          <a:xfrm>
            <a:off x="7924666" y="3799456"/>
            <a:ext cx="2530570" cy="2576643"/>
          </a:xfrm>
          <a:prstGeom prst="rect">
            <a:avLst/>
          </a:prstGeom>
        </p:spPr>
      </p:pic>
    </p:spTree>
    <p:extLst>
      <p:ext uri="{BB962C8B-B14F-4D97-AF65-F5344CB8AC3E}">
        <p14:creationId xmlns:p14="http://schemas.microsoft.com/office/powerpoint/2010/main" val="17623067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5E839E9-56A1-817B-BB6D-A7FF717F5546}"/>
              </a:ext>
            </a:extLst>
          </p:cNvPr>
          <p:cNvSpPr txBox="1"/>
          <p:nvPr/>
        </p:nvSpPr>
        <p:spPr>
          <a:xfrm>
            <a:off x="203770" y="554804"/>
            <a:ext cx="11784459" cy="523220"/>
          </a:xfrm>
          <a:prstGeom prst="rect">
            <a:avLst/>
          </a:prstGeom>
          <a:noFill/>
        </p:spPr>
        <p:txBody>
          <a:bodyPr wrap="square" rtlCol="0">
            <a:spAutoFit/>
          </a:bodyPr>
          <a:lstStyle/>
          <a:p>
            <a:pPr algn="ctr"/>
            <a:r>
              <a:rPr lang="en-US" sz="2800" dirty="0"/>
              <a:t>Limitations of BFS algorithm </a:t>
            </a:r>
            <a:endParaRPr lang="en-IN" sz="2800" dirty="0"/>
          </a:p>
        </p:txBody>
      </p:sp>
      <p:sp>
        <p:nvSpPr>
          <p:cNvPr id="5" name="TextBox 4">
            <a:extLst>
              <a:ext uri="{FF2B5EF4-FFF2-40B4-BE49-F238E27FC236}">
                <a16:creationId xmlns:a16="http://schemas.microsoft.com/office/drawing/2014/main" id="{03C5BD2D-976E-E192-541E-5D1533BF809D}"/>
              </a:ext>
            </a:extLst>
          </p:cNvPr>
          <p:cNvSpPr txBox="1"/>
          <p:nvPr/>
        </p:nvSpPr>
        <p:spPr>
          <a:xfrm>
            <a:off x="359596" y="1736332"/>
            <a:ext cx="6616557" cy="3736087"/>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IN" sz="2000" kern="0" dirty="0">
                <a:effectLst/>
                <a:latin typeface="+mj-lt"/>
                <a:ea typeface="SimSun" panose="02010600030101010101" pitchFamily="2" charset="-122"/>
              </a:rPr>
              <a:t>But there are some cases where this algorithm doesn’t provide the shortest distance to the goal location. </a:t>
            </a:r>
          </a:p>
          <a:p>
            <a:pPr marL="285750" indent="-285750" algn="just">
              <a:lnSpc>
                <a:spcPct val="150000"/>
              </a:lnSpc>
              <a:buFont typeface="Arial" panose="020B0604020202020204" pitchFamily="34" charset="0"/>
              <a:buChar char="•"/>
            </a:pPr>
            <a:r>
              <a:rPr lang="en-IN" sz="2000" kern="0" dirty="0">
                <a:effectLst/>
                <a:latin typeface="+mj-lt"/>
                <a:ea typeface="SimSun" panose="02010600030101010101" pitchFamily="2" charset="-122"/>
              </a:rPr>
              <a:t>For example, in the case of concave obstacles, it results in a longer distance than the optimum shortest one. </a:t>
            </a:r>
          </a:p>
          <a:p>
            <a:pPr marL="285750" indent="-285750" algn="just">
              <a:lnSpc>
                <a:spcPct val="150000"/>
              </a:lnSpc>
              <a:buFont typeface="Arial" panose="020B0604020202020204" pitchFamily="34" charset="0"/>
              <a:buChar char="•"/>
            </a:pPr>
            <a:r>
              <a:rPr lang="en-IN" sz="2000" kern="0" dirty="0">
                <a:effectLst/>
                <a:latin typeface="+mj-lt"/>
                <a:ea typeface="SimSun" panose="02010600030101010101" pitchFamily="2" charset="-122"/>
              </a:rPr>
              <a:t>This issue arises as the algorithm tries to follow the heuristic distance lines till the position it can follow the path close to those lines.</a:t>
            </a:r>
          </a:p>
          <a:p>
            <a:pPr marL="285750" indent="-285750" algn="just">
              <a:lnSpc>
                <a:spcPct val="150000"/>
              </a:lnSpc>
              <a:buFont typeface="Arial" panose="020B0604020202020204" pitchFamily="34" charset="0"/>
              <a:buChar char="•"/>
            </a:pPr>
            <a:endParaRPr lang="en-IN" sz="2000" dirty="0">
              <a:latin typeface="+mj-lt"/>
            </a:endParaRPr>
          </a:p>
        </p:txBody>
      </p:sp>
      <p:pic>
        <p:nvPicPr>
          <p:cNvPr id="6" name="Picture 5">
            <a:extLst>
              <a:ext uri="{FF2B5EF4-FFF2-40B4-BE49-F238E27FC236}">
                <a16:creationId xmlns:a16="http://schemas.microsoft.com/office/drawing/2014/main" id="{AA888453-1E62-3B81-916A-5F888466951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82065" y="1799816"/>
            <a:ext cx="3218816" cy="3258368"/>
          </a:xfrm>
          <a:prstGeom prst="rect">
            <a:avLst/>
          </a:prstGeom>
        </p:spPr>
      </p:pic>
    </p:spTree>
    <p:extLst>
      <p:ext uri="{BB962C8B-B14F-4D97-AF65-F5344CB8AC3E}">
        <p14:creationId xmlns:p14="http://schemas.microsoft.com/office/powerpoint/2010/main" val="28318203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E3E8B9D-16CF-C1B2-00E6-9208F9E8C1EC}"/>
              </a:ext>
            </a:extLst>
          </p:cNvPr>
          <p:cNvSpPr txBox="1"/>
          <p:nvPr/>
        </p:nvSpPr>
        <p:spPr>
          <a:xfrm>
            <a:off x="476036" y="658697"/>
            <a:ext cx="11239928" cy="523220"/>
          </a:xfrm>
          <a:prstGeom prst="rect">
            <a:avLst/>
          </a:prstGeom>
          <a:noFill/>
        </p:spPr>
        <p:txBody>
          <a:bodyPr wrap="square" rtlCol="0">
            <a:spAutoFit/>
          </a:bodyPr>
          <a:lstStyle/>
          <a:p>
            <a:pPr algn="ctr"/>
            <a:r>
              <a:rPr lang="en-US" sz="2800" dirty="0"/>
              <a:t>A* Search Algorithm</a:t>
            </a:r>
            <a:endParaRPr lang="en-IN" sz="2800" dirty="0"/>
          </a:p>
        </p:txBody>
      </p:sp>
      <p:sp>
        <p:nvSpPr>
          <p:cNvPr id="5" name="TextBox 4">
            <a:extLst>
              <a:ext uri="{FF2B5EF4-FFF2-40B4-BE49-F238E27FC236}">
                <a16:creationId xmlns:a16="http://schemas.microsoft.com/office/drawing/2014/main" id="{206876AF-0B79-BDEA-8A25-19860E30580E}"/>
              </a:ext>
            </a:extLst>
          </p:cNvPr>
          <p:cNvSpPr txBox="1"/>
          <p:nvPr/>
        </p:nvSpPr>
        <p:spPr>
          <a:xfrm>
            <a:off x="311649" y="1397674"/>
            <a:ext cx="11774184" cy="4062651"/>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IN" sz="2000" spc="-5" dirty="0">
                <a:effectLst/>
                <a:latin typeface="+mj-lt"/>
                <a:ea typeface="SimSun" panose="02010600030101010101" pitchFamily="2" charset="-122"/>
              </a:rPr>
              <a:t>To solve these problems the best option was to combine both these previous algorithms. This collective algorithm is called A* algorithm.</a:t>
            </a:r>
          </a:p>
          <a:p>
            <a:pPr marL="285750" indent="-285750">
              <a:lnSpc>
                <a:spcPct val="200000"/>
              </a:lnSpc>
              <a:buFont typeface="Arial" panose="020B0604020202020204" pitchFamily="34" charset="0"/>
              <a:buChar char="•"/>
            </a:pPr>
            <a:r>
              <a:rPr lang="en-IN" sz="2000" spc="-5" dirty="0">
                <a:effectLst/>
                <a:latin typeface="+mj-lt"/>
                <a:ea typeface="SimSun" panose="02010600030101010101" pitchFamily="2" charset="-122"/>
              </a:rPr>
              <a:t>In industrial robotics with a static environment for mobile robots this algorithm is generally used with a few modifications according to the applications.</a:t>
            </a:r>
          </a:p>
          <a:p>
            <a:pPr marL="285750" indent="-285750">
              <a:lnSpc>
                <a:spcPct val="200000"/>
              </a:lnSpc>
              <a:buFont typeface="Arial" panose="020B0604020202020204" pitchFamily="34" charset="0"/>
              <a:buChar char="•"/>
            </a:pPr>
            <a:r>
              <a:rPr lang="en-IN" sz="2000" spc="-5" dirty="0">
                <a:effectLst/>
                <a:latin typeface="+mj-lt"/>
                <a:ea typeface="SimSun" panose="02010600030101010101" pitchFamily="2" charset="-122"/>
              </a:rPr>
              <a:t>In this case also the basic Dijkstra algorithm is used to find the path and the heuristic approach for the BFS algorithm is taken into account to polarise the search algorithm towards the goal location.</a:t>
            </a: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22653304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3B99A2B-DFF2-3E70-D6BE-551843D6F96C}"/>
              </a:ext>
            </a:extLst>
          </p:cNvPr>
          <p:cNvSpPr txBox="1"/>
          <p:nvPr/>
        </p:nvSpPr>
        <p:spPr>
          <a:xfrm>
            <a:off x="408323" y="948690"/>
            <a:ext cx="6965878" cy="5909310"/>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IN" sz="1800" spc="-5" dirty="0">
                <a:effectLst/>
                <a:latin typeface="+mj-lt"/>
                <a:ea typeface="SimSun" panose="02010600030101010101" pitchFamily="2" charset="-122"/>
              </a:rPr>
              <a:t>But at the time of giving the values to the grid cells, the total grid values are the arithmetic sum of the value of the Dijkstra algorithm and the value of the BFS algorithm.</a:t>
            </a:r>
          </a:p>
          <a:p>
            <a:pPr marL="285750" indent="-285750">
              <a:lnSpc>
                <a:spcPct val="200000"/>
              </a:lnSpc>
              <a:buFont typeface="Arial" panose="020B0604020202020204" pitchFamily="34" charset="0"/>
              <a:buChar char="•"/>
            </a:pPr>
            <a:r>
              <a:rPr lang="en-IN" sz="1800" kern="0" dirty="0">
                <a:effectLst/>
                <a:latin typeface="+mj-lt"/>
                <a:ea typeface="SimSun" panose="02010600030101010101" pitchFamily="2" charset="-122"/>
              </a:rPr>
              <a:t>Then this total values are used to calculate the traceback path of the algorithm from the goal to the initial node. Thus, this algorithm gives the most accurate, shortest, and optimum path to the goal position of a mobile autonomous robot </a:t>
            </a:r>
          </a:p>
          <a:p>
            <a:pPr marL="285750" indent="-285750">
              <a:lnSpc>
                <a:spcPct val="200000"/>
              </a:lnSpc>
              <a:buFont typeface="Arial" panose="020B0604020202020204" pitchFamily="34" charset="0"/>
              <a:buChar char="•"/>
            </a:pPr>
            <a:r>
              <a:rPr lang="en-IN" kern="0" spc="-5" dirty="0">
                <a:latin typeface="+mj-lt"/>
                <a:ea typeface="SimSun" panose="02010600030101010101" pitchFamily="2" charset="-122"/>
              </a:rPr>
              <a:t>At the time of implementation of the A* search algorithm we kept the same initial and goal position as before and unlike BFS algorithm this algorithm provides with the most optimum path possible.</a:t>
            </a:r>
            <a:endParaRPr lang="en-IN" sz="1800" spc="-5" dirty="0">
              <a:effectLst/>
              <a:latin typeface="+mj-lt"/>
              <a:ea typeface="SimSun" panose="02010600030101010101" pitchFamily="2" charset="-122"/>
            </a:endParaRPr>
          </a:p>
          <a:p>
            <a:endParaRPr lang="en-IN" dirty="0"/>
          </a:p>
        </p:txBody>
      </p:sp>
      <p:pic>
        <p:nvPicPr>
          <p:cNvPr id="5" name="Picture 4">
            <a:extLst>
              <a:ext uri="{FF2B5EF4-FFF2-40B4-BE49-F238E27FC236}">
                <a16:creationId xmlns:a16="http://schemas.microsoft.com/office/drawing/2014/main" id="{CB698997-00ED-F0D6-DDA7-38A4D9A461B1}"/>
              </a:ext>
            </a:extLst>
          </p:cNvPr>
          <p:cNvPicPr>
            <a:picLocks noChangeAspect="1"/>
          </p:cNvPicPr>
          <p:nvPr/>
        </p:nvPicPr>
        <p:blipFill>
          <a:blip r:embed="rId2"/>
          <a:stretch>
            <a:fillRect/>
          </a:stretch>
        </p:blipFill>
        <p:spPr>
          <a:xfrm>
            <a:off x="7620781" y="1676031"/>
            <a:ext cx="3608873" cy="3505938"/>
          </a:xfrm>
          <a:prstGeom prst="rect">
            <a:avLst/>
          </a:prstGeom>
        </p:spPr>
      </p:pic>
      <p:sp>
        <p:nvSpPr>
          <p:cNvPr id="6" name="TextBox 5">
            <a:extLst>
              <a:ext uri="{FF2B5EF4-FFF2-40B4-BE49-F238E27FC236}">
                <a16:creationId xmlns:a16="http://schemas.microsoft.com/office/drawing/2014/main" id="{3302ECDB-9299-D2AC-CFE3-F09E67F6F73B}"/>
              </a:ext>
            </a:extLst>
          </p:cNvPr>
          <p:cNvSpPr txBox="1"/>
          <p:nvPr/>
        </p:nvSpPr>
        <p:spPr>
          <a:xfrm>
            <a:off x="408323" y="236306"/>
            <a:ext cx="11304216" cy="523220"/>
          </a:xfrm>
          <a:prstGeom prst="rect">
            <a:avLst/>
          </a:prstGeom>
          <a:noFill/>
        </p:spPr>
        <p:txBody>
          <a:bodyPr wrap="square" rtlCol="0">
            <a:spAutoFit/>
          </a:bodyPr>
          <a:lstStyle/>
          <a:p>
            <a:pPr algn="ctr"/>
            <a:r>
              <a:rPr lang="en-US" sz="2800" dirty="0"/>
              <a:t>Implementation of A* search algorithm</a:t>
            </a:r>
            <a:endParaRPr lang="en-IN" sz="2800" dirty="0"/>
          </a:p>
        </p:txBody>
      </p:sp>
    </p:spTree>
    <p:extLst>
      <p:ext uri="{BB962C8B-B14F-4D97-AF65-F5344CB8AC3E}">
        <p14:creationId xmlns:p14="http://schemas.microsoft.com/office/powerpoint/2010/main" val="11265681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D8DCDFC-E0F1-4621-0290-EF2E87211346}"/>
              </a:ext>
            </a:extLst>
          </p:cNvPr>
          <p:cNvSpPr txBox="1"/>
          <p:nvPr/>
        </p:nvSpPr>
        <p:spPr>
          <a:xfrm>
            <a:off x="1222625" y="606175"/>
            <a:ext cx="10058400" cy="584775"/>
          </a:xfrm>
          <a:prstGeom prst="rect">
            <a:avLst/>
          </a:prstGeom>
          <a:noFill/>
        </p:spPr>
        <p:txBody>
          <a:bodyPr wrap="square" rtlCol="0">
            <a:spAutoFit/>
          </a:bodyPr>
          <a:lstStyle/>
          <a:p>
            <a:pPr algn="ctr"/>
            <a:r>
              <a:rPr lang="en-US" sz="3200" dirty="0"/>
              <a:t>Introduction</a:t>
            </a:r>
            <a:endParaRPr lang="en-IN" dirty="0"/>
          </a:p>
        </p:txBody>
      </p:sp>
      <p:sp>
        <p:nvSpPr>
          <p:cNvPr id="6" name="TextBox 5">
            <a:extLst>
              <a:ext uri="{FF2B5EF4-FFF2-40B4-BE49-F238E27FC236}">
                <a16:creationId xmlns:a16="http://schemas.microsoft.com/office/drawing/2014/main" id="{AE906616-A5BE-705C-0A6E-6B42682B8194}"/>
              </a:ext>
            </a:extLst>
          </p:cNvPr>
          <p:cNvSpPr txBox="1"/>
          <p:nvPr/>
        </p:nvSpPr>
        <p:spPr>
          <a:xfrm>
            <a:off x="452063" y="1448656"/>
            <a:ext cx="11435137" cy="4202689"/>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Autonomous vehicles are the most lucrative and promising upgradation of stereotypical vehicle technology.</a:t>
            </a:r>
          </a:p>
          <a:p>
            <a:pPr marL="285750" indent="-285750" algn="just">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application of path-planning algorithms in intelligent autonomous vehicles has significantly improved the experience of the drivers. Moreover, the latest development and instalments of different kinds of cruise control modes on vehicles help and contribute to more advanced safe driving helps in populated areas.</a:t>
            </a:r>
          </a:p>
          <a:p>
            <a:pPr marL="285750" indent="-285750" algn="just">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usage of autonomous robots and vehicles has grown rapidly in the past few years.</a:t>
            </a:r>
          </a:p>
          <a:p>
            <a:pPr marL="285750" indent="-285750" algn="just">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Automated robots and UAVs are also upcoming emerging technology that is being industrialized very rapidly</a:t>
            </a:r>
          </a:p>
          <a:p>
            <a:pPr marL="285750" indent="-285750" algn="just">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basis of all these different applications of an autonomous mobile robot is path planning and obstacle avoidance.</a:t>
            </a:r>
          </a:p>
          <a:p>
            <a:pPr marL="285750" indent="-285750" algn="just">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Different path-planning approaches are used for different kinds of requirements of the robots.</a:t>
            </a:r>
          </a:p>
          <a:p>
            <a:pPr marL="285750" indent="-285750" algn="just">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Here, some kinds of path-planning algorithms are discussed and have been tried to use in simulation and dig deep about their usefulness, pros and cons.</a:t>
            </a:r>
          </a:p>
        </p:txBody>
      </p:sp>
    </p:spTree>
    <p:extLst>
      <p:ext uri="{BB962C8B-B14F-4D97-AF65-F5344CB8AC3E}">
        <p14:creationId xmlns:p14="http://schemas.microsoft.com/office/powerpoint/2010/main" val="24900005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665A981-FDBD-70C2-0ED9-15F3CDCC06BD}"/>
              </a:ext>
            </a:extLst>
          </p:cNvPr>
          <p:cNvSpPr txBox="1"/>
          <p:nvPr/>
        </p:nvSpPr>
        <p:spPr>
          <a:xfrm>
            <a:off x="398980" y="893851"/>
            <a:ext cx="11394040" cy="523220"/>
          </a:xfrm>
          <a:prstGeom prst="rect">
            <a:avLst/>
          </a:prstGeom>
          <a:noFill/>
        </p:spPr>
        <p:txBody>
          <a:bodyPr wrap="square" rtlCol="0">
            <a:spAutoFit/>
          </a:bodyPr>
          <a:lstStyle/>
          <a:p>
            <a:pPr algn="ctr"/>
            <a:r>
              <a:rPr lang="en-US" sz="2800" dirty="0"/>
              <a:t>Limitations of A* search algorithm</a:t>
            </a:r>
            <a:endParaRPr lang="en-IN" sz="2800" dirty="0"/>
          </a:p>
        </p:txBody>
      </p:sp>
      <p:sp>
        <p:nvSpPr>
          <p:cNvPr id="5" name="TextBox 4">
            <a:extLst>
              <a:ext uri="{FF2B5EF4-FFF2-40B4-BE49-F238E27FC236}">
                <a16:creationId xmlns:a16="http://schemas.microsoft.com/office/drawing/2014/main" id="{5B690CBA-E642-754A-F7E2-151712691EBD}"/>
              </a:ext>
            </a:extLst>
          </p:cNvPr>
          <p:cNvSpPr txBox="1"/>
          <p:nvPr/>
        </p:nvSpPr>
        <p:spPr>
          <a:xfrm>
            <a:off x="398980" y="2106202"/>
            <a:ext cx="11394040" cy="2351093"/>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IN" sz="2000" kern="0" dirty="0">
                <a:effectLst/>
                <a:latin typeface="+mj-lt"/>
                <a:ea typeface="SimSun" panose="02010600030101010101" pitchFamily="2" charset="-122"/>
              </a:rPr>
              <a:t>A* algorithm is rapidly and widely used for path-planning algorithms since its introduction. </a:t>
            </a:r>
          </a:p>
          <a:p>
            <a:pPr marL="285750" indent="-285750" algn="just">
              <a:lnSpc>
                <a:spcPct val="150000"/>
              </a:lnSpc>
              <a:buFont typeface="Arial" panose="020B0604020202020204" pitchFamily="34" charset="0"/>
              <a:buChar char="•"/>
            </a:pPr>
            <a:r>
              <a:rPr lang="en-IN" sz="2000" kern="0" dirty="0">
                <a:effectLst/>
                <a:latin typeface="+mj-lt"/>
                <a:ea typeface="SimSun" panose="02010600030101010101" pitchFamily="2" charset="-122"/>
              </a:rPr>
              <a:t>However, one caveat is that it does not scale well in terms of both map size and dimensionality. </a:t>
            </a:r>
          </a:p>
          <a:p>
            <a:pPr marL="285750" indent="-285750" algn="just">
              <a:lnSpc>
                <a:spcPct val="150000"/>
              </a:lnSpc>
              <a:buFont typeface="Arial" panose="020B0604020202020204" pitchFamily="34" charset="0"/>
              <a:buChar char="•"/>
            </a:pPr>
            <a:r>
              <a:rPr lang="en-IN" sz="2000" kern="0" dirty="0">
                <a:effectLst/>
                <a:latin typeface="+mj-lt"/>
                <a:ea typeface="SimSun" panose="02010600030101010101" pitchFamily="2" charset="-122"/>
              </a:rPr>
              <a:t>As the size of the map increases, more resources (computational time, planning time) are needed. </a:t>
            </a:r>
          </a:p>
          <a:p>
            <a:pPr marL="285750" indent="-285750" algn="just">
              <a:lnSpc>
                <a:spcPct val="150000"/>
              </a:lnSpc>
              <a:buFont typeface="Arial" panose="020B0604020202020204" pitchFamily="34" charset="0"/>
              <a:buChar char="•"/>
            </a:pPr>
            <a:r>
              <a:rPr lang="en-IN" sz="2000" kern="0" dirty="0">
                <a:effectLst/>
                <a:latin typeface="+mj-lt"/>
                <a:ea typeface="SimSun" panose="02010600030101010101" pitchFamily="2" charset="-122"/>
              </a:rPr>
              <a:t>For this reason, the use of this algorithm is limited to 2-D mobile robots and robotic arms with a lower degree of freedom (DOF).</a:t>
            </a:r>
          </a:p>
        </p:txBody>
      </p:sp>
    </p:spTree>
    <p:extLst>
      <p:ext uri="{BB962C8B-B14F-4D97-AF65-F5344CB8AC3E}">
        <p14:creationId xmlns:p14="http://schemas.microsoft.com/office/powerpoint/2010/main" val="27576388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4EA7F8B-0CD4-0EA2-9FFD-22A0B50A5D89}"/>
              </a:ext>
            </a:extLst>
          </p:cNvPr>
          <p:cNvSpPr txBox="1"/>
          <p:nvPr/>
        </p:nvSpPr>
        <p:spPr>
          <a:xfrm>
            <a:off x="287676" y="246580"/>
            <a:ext cx="11609798" cy="523220"/>
          </a:xfrm>
          <a:prstGeom prst="rect">
            <a:avLst/>
          </a:prstGeom>
          <a:noFill/>
        </p:spPr>
        <p:txBody>
          <a:bodyPr wrap="square" rtlCol="0">
            <a:spAutoFit/>
          </a:bodyPr>
          <a:lstStyle/>
          <a:p>
            <a:pPr algn="ctr"/>
            <a:r>
              <a:rPr lang="en-IN" sz="2800" spc="-5" dirty="0">
                <a:effectLst/>
                <a:latin typeface="+mj-lt"/>
                <a:ea typeface="SimSun" panose="02010600030101010101" pitchFamily="2" charset="-122"/>
              </a:rPr>
              <a:t>Rapidly – Exploring Random Tree (RRT)</a:t>
            </a:r>
          </a:p>
        </p:txBody>
      </p:sp>
      <p:sp>
        <p:nvSpPr>
          <p:cNvPr id="5" name="TextBox 4">
            <a:extLst>
              <a:ext uri="{FF2B5EF4-FFF2-40B4-BE49-F238E27FC236}">
                <a16:creationId xmlns:a16="http://schemas.microsoft.com/office/drawing/2014/main" id="{2A43C1D4-83AE-761F-301A-644534499CD9}"/>
              </a:ext>
            </a:extLst>
          </p:cNvPr>
          <p:cNvSpPr txBox="1"/>
          <p:nvPr/>
        </p:nvSpPr>
        <p:spPr>
          <a:xfrm>
            <a:off x="287676" y="1315092"/>
            <a:ext cx="11609798" cy="3274423"/>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IN" sz="2000" dirty="0">
                <a:effectLst/>
                <a:latin typeface="+mj-lt"/>
                <a:ea typeface="Times New Roman" panose="02020603050405020304" pitchFamily="18" charset="0"/>
              </a:rPr>
              <a:t>Rapidly-Exploring Random Tree (RRT) is an algorithm from a completely different family of Probabilistic Path-planning algorithms. </a:t>
            </a:r>
          </a:p>
          <a:p>
            <a:pPr marL="285750" indent="-285750" algn="just">
              <a:lnSpc>
                <a:spcPct val="150000"/>
              </a:lnSpc>
              <a:buFont typeface="Arial" panose="020B0604020202020204" pitchFamily="34" charset="0"/>
              <a:buChar char="•"/>
            </a:pPr>
            <a:r>
              <a:rPr lang="en-IN" sz="2000" dirty="0">
                <a:effectLst/>
                <a:latin typeface="+mj-lt"/>
                <a:ea typeface="Times New Roman" panose="02020603050405020304" pitchFamily="18" charset="0"/>
              </a:rPr>
              <a:t>The algorithm from this kind of family is very popular for solving complex, high-resolution, and high-dimensional path planning algorithms.</a:t>
            </a:r>
          </a:p>
          <a:p>
            <a:pPr marL="285750" indent="-285750" algn="just">
              <a:lnSpc>
                <a:spcPct val="150000"/>
              </a:lnSpc>
              <a:buFont typeface="Arial" panose="020B0604020202020204" pitchFamily="34" charset="0"/>
              <a:buChar char="•"/>
            </a:pPr>
            <a:r>
              <a:rPr lang="en-IN" sz="2000" dirty="0">
                <a:latin typeface="+mj-lt"/>
                <a:ea typeface="Times New Roman" panose="02020603050405020304" pitchFamily="18" charset="0"/>
              </a:rPr>
              <a:t>The RRT algorithm randomly generates a node in the map and then tries to connect it to the parent node. But it always keeps a maximum distance from the node following the direction of the generated random node and joins it.</a:t>
            </a:r>
          </a:p>
        </p:txBody>
      </p:sp>
      <p:pic>
        <p:nvPicPr>
          <p:cNvPr id="7" name="Picture 6">
            <a:extLst>
              <a:ext uri="{FF2B5EF4-FFF2-40B4-BE49-F238E27FC236}">
                <a16:creationId xmlns:a16="http://schemas.microsoft.com/office/drawing/2014/main" id="{7B1FAC19-2B59-EA61-1E86-1C7DC0C315C8}"/>
              </a:ext>
            </a:extLst>
          </p:cNvPr>
          <p:cNvPicPr>
            <a:picLocks noChangeAspect="1"/>
          </p:cNvPicPr>
          <p:nvPr/>
        </p:nvPicPr>
        <p:blipFill>
          <a:blip r:embed="rId2"/>
          <a:stretch>
            <a:fillRect/>
          </a:stretch>
        </p:blipFill>
        <p:spPr>
          <a:xfrm>
            <a:off x="3659593" y="4346062"/>
            <a:ext cx="4865963" cy="2265358"/>
          </a:xfrm>
          <a:prstGeom prst="rect">
            <a:avLst/>
          </a:prstGeom>
        </p:spPr>
      </p:pic>
    </p:spTree>
    <p:extLst>
      <p:ext uri="{BB962C8B-B14F-4D97-AF65-F5344CB8AC3E}">
        <p14:creationId xmlns:p14="http://schemas.microsoft.com/office/powerpoint/2010/main" val="5308492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4B37C7D-7698-B737-3781-05300CDA3281}"/>
              </a:ext>
            </a:extLst>
          </p:cNvPr>
          <p:cNvSpPr txBox="1"/>
          <p:nvPr/>
        </p:nvSpPr>
        <p:spPr>
          <a:xfrm>
            <a:off x="719192" y="1628044"/>
            <a:ext cx="5722705" cy="2812758"/>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IN" sz="2000" dirty="0">
                <a:latin typeface="+mj-lt"/>
                <a:ea typeface="Times New Roman" panose="02020603050405020304" pitchFamily="18" charset="0"/>
              </a:rPr>
              <a:t>In case of the presence of an obstacle in between a parent node and a newly generated random node, the iteration gets cancelled.</a:t>
            </a:r>
          </a:p>
          <a:p>
            <a:pPr marL="285750" indent="-285750" algn="just">
              <a:lnSpc>
                <a:spcPct val="150000"/>
              </a:lnSpc>
              <a:buFont typeface="Arial" panose="020B0604020202020204" pitchFamily="34" charset="0"/>
              <a:buChar char="•"/>
            </a:pPr>
            <a:r>
              <a:rPr lang="en-IN" sz="2000" dirty="0">
                <a:effectLst/>
                <a:latin typeface="+mj-lt"/>
                <a:ea typeface="Times New Roman" panose="02020603050405020304" pitchFamily="18" charset="0"/>
              </a:rPr>
              <a:t>Thus</a:t>
            </a:r>
            <a:r>
              <a:rPr lang="en-IN" sz="2000" dirty="0">
                <a:latin typeface="+mj-lt"/>
                <a:ea typeface="Times New Roman" panose="02020603050405020304" pitchFamily="18" charset="0"/>
              </a:rPr>
              <a:t>, the algorithm continues till it reaches the goal position. Finally back tracking is done and the path is generated.</a:t>
            </a:r>
            <a:endParaRPr lang="en-IN" sz="2000" dirty="0">
              <a:effectLst/>
              <a:latin typeface="+mj-lt"/>
              <a:ea typeface="Times New Roman" panose="02020603050405020304" pitchFamily="18" charset="0"/>
            </a:endParaRPr>
          </a:p>
        </p:txBody>
      </p:sp>
      <p:pic>
        <p:nvPicPr>
          <p:cNvPr id="6" name="Picture 5">
            <a:extLst>
              <a:ext uri="{FF2B5EF4-FFF2-40B4-BE49-F238E27FC236}">
                <a16:creationId xmlns:a16="http://schemas.microsoft.com/office/drawing/2014/main" id="{EB2A3ACC-149E-4754-10D3-C4F340FC2A2A}"/>
              </a:ext>
            </a:extLst>
          </p:cNvPr>
          <p:cNvPicPr>
            <a:picLocks noChangeAspect="1"/>
          </p:cNvPicPr>
          <p:nvPr/>
        </p:nvPicPr>
        <p:blipFill>
          <a:blip r:embed="rId2"/>
          <a:stretch>
            <a:fillRect/>
          </a:stretch>
        </p:blipFill>
        <p:spPr>
          <a:xfrm>
            <a:off x="7370086" y="1491542"/>
            <a:ext cx="3078734" cy="3085762"/>
          </a:xfrm>
          <a:prstGeom prst="rect">
            <a:avLst/>
          </a:prstGeom>
        </p:spPr>
      </p:pic>
    </p:spTree>
    <p:extLst>
      <p:ext uri="{BB962C8B-B14F-4D97-AF65-F5344CB8AC3E}">
        <p14:creationId xmlns:p14="http://schemas.microsoft.com/office/powerpoint/2010/main" val="3751983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C7395A5-13C4-F1BE-2A17-F336E36EF8DF}"/>
              </a:ext>
            </a:extLst>
          </p:cNvPr>
          <p:cNvSpPr txBox="1"/>
          <p:nvPr/>
        </p:nvSpPr>
        <p:spPr>
          <a:xfrm>
            <a:off x="297951" y="390418"/>
            <a:ext cx="11640620" cy="523220"/>
          </a:xfrm>
          <a:prstGeom prst="rect">
            <a:avLst/>
          </a:prstGeom>
          <a:noFill/>
        </p:spPr>
        <p:txBody>
          <a:bodyPr wrap="square" rtlCol="0">
            <a:spAutoFit/>
          </a:bodyPr>
          <a:lstStyle/>
          <a:p>
            <a:pPr algn="ctr"/>
            <a:r>
              <a:rPr lang="en-US" sz="2800" dirty="0"/>
              <a:t>Flowchart of RRT algorithm</a:t>
            </a:r>
            <a:endParaRPr lang="en-IN" sz="2800" dirty="0"/>
          </a:p>
        </p:txBody>
      </p:sp>
      <p:pic>
        <p:nvPicPr>
          <p:cNvPr id="6" name="Picture 5">
            <a:extLst>
              <a:ext uri="{FF2B5EF4-FFF2-40B4-BE49-F238E27FC236}">
                <a16:creationId xmlns:a16="http://schemas.microsoft.com/office/drawing/2014/main" id="{7B8E31FD-7315-04BA-215A-3B685D0789E2}"/>
              </a:ext>
            </a:extLst>
          </p:cNvPr>
          <p:cNvPicPr>
            <a:picLocks noChangeAspect="1"/>
          </p:cNvPicPr>
          <p:nvPr/>
        </p:nvPicPr>
        <p:blipFill>
          <a:blip r:embed="rId2"/>
          <a:stretch>
            <a:fillRect/>
          </a:stretch>
        </p:blipFill>
        <p:spPr>
          <a:xfrm>
            <a:off x="541564" y="1360021"/>
            <a:ext cx="11153394" cy="4137958"/>
          </a:xfrm>
          <a:prstGeom prst="rect">
            <a:avLst/>
          </a:prstGeom>
        </p:spPr>
      </p:pic>
    </p:spTree>
    <p:extLst>
      <p:ext uri="{BB962C8B-B14F-4D97-AF65-F5344CB8AC3E}">
        <p14:creationId xmlns:p14="http://schemas.microsoft.com/office/powerpoint/2010/main" val="39487955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E13D7CB-587F-959A-FA65-65C27FCB6574}"/>
              </a:ext>
            </a:extLst>
          </p:cNvPr>
          <p:cNvSpPr txBox="1"/>
          <p:nvPr/>
        </p:nvSpPr>
        <p:spPr>
          <a:xfrm>
            <a:off x="287676" y="236306"/>
            <a:ext cx="11691991" cy="461665"/>
          </a:xfrm>
          <a:prstGeom prst="rect">
            <a:avLst/>
          </a:prstGeom>
          <a:noFill/>
        </p:spPr>
        <p:txBody>
          <a:bodyPr wrap="square" rtlCol="0">
            <a:spAutoFit/>
          </a:bodyPr>
          <a:lstStyle/>
          <a:p>
            <a:pPr algn="ctr"/>
            <a:r>
              <a:rPr lang="en-US" sz="2400" dirty="0"/>
              <a:t>Model simulation of RRT algorithm</a:t>
            </a:r>
            <a:endParaRPr lang="en-IN" sz="2400" dirty="0"/>
          </a:p>
        </p:txBody>
      </p:sp>
      <p:sp>
        <p:nvSpPr>
          <p:cNvPr id="5" name="TextBox 4">
            <a:extLst>
              <a:ext uri="{FF2B5EF4-FFF2-40B4-BE49-F238E27FC236}">
                <a16:creationId xmlns:a16="http://schemas.microsoft.com/office/drawing/2014/main" id="{01DCB3EF-9D9D-1CE7-7CC2-BC81A36DE21F}"/>
              </a:ext>
            </a:extLst>
          </p:cNvPr>
          <p:cNvSpPr txBox="1"/>
          <p:nvPr/>
        </p:nvSpPr>
        <p:spPr>
          <a:xfrm>
            <a:off x="400692" y="1058238"/>
            <a:ext cx="11578975" cy="1292662"/>
          </a:xfrm>
          <a:prstGeom prst="rect">
            <a:avLst/>
          </a:prstGeom>
          <a:noFill/>
        </p:spPr>
        <p:txBody>
          <a:bodyPr wrap="square" rtlCol="0">
            <a:spAutoFit/>
          </a:bodyPr>
          <a:lstStyle/>
          <a:p>
            <a:r>
              <a:rPr lang="en-US" dirty="0"/>
              <a:t>We have implemented the algorithm in a simulated environment with the turtle bot and the following results are observed.</a:t>
            </a:r>
          </a:p>
          <a:p>
            <a:r>
              <a:rPr lang="en-US" sz="2000" dirty="0">
                <a:effectLst/>
                <a:latin typeface="+mj-lt"/>
                <a:ea typeface="Times New Roman" panose="02020603050405020304" pitchFamily="18" charset="0"/>
              </a:rPr>
              <a:t>the RRT path planning approach doesn’t always provide the same path to reach a fixed goal position. This causes due to the random generation of different nodes in different iterations as we observed in the figure below</a:t>
            </a:r>
            <a:endParaRPr lang="en-IN" sz="2000" dirty="0">
              <a:latin typeface="+mj-lt"/>
            </a:endParaRPr>
          </a:p>
        </p:txBody>
      </p:sp>
      <p:pic>
        <p:nvPicPr>
          <p:cNvPr id="6" name="Picture 5">
            <a:extLst>
              <a:ext uri="{FF2B5EF4-FFF2-40B4-BE49-F238E27FC236}">
                <a16:creationId xmlns:a16="http://schemas.microsoft.com/office/drawing/2014/main" id="{8EEF32C2-FF71-8CA9-90E4-0DA61D3EF5AF}"/>
              </a:ext>
            </a:extLst>
          </p:cNvPr>
          <p:cNvPicPr>
            <a:picLocks noChangeAspect="1"/>
          </p:cNvPicPr>
          <p:nvPr/>
        </p:nvPicPr>
        <p:blipFill>
          <a:blip r:embed="rId2"/>
          <a:stretch>
            <a:fillRect/>
          </a:stretch>
        </p:blipFill>
        <p:spPr>
          <a:xfrm>
            <a:off x="487058" y="2279076"/>
            <a:ext cx="3770616" cy="3188045"/>
          </a:xfrm>
          <a:prstGeom prst="rect">
            <a:avLst/>
          </a:prstGeom>
        </p:spPr>
      </p:pic>
      <p:sp>
        <p:nvSpPr>
          <p:cNvPr id="8" name="TextBox 7">
            <a:extLst>
              <a:ext uri="{FF2B5EF4-FFF2-40B4-BE49-F238E27FC236}">
                <a16:creationId xmlns:a16="http://schemas.microsoft.com/office/drawing/2014/main" id="{188DFE8E-BA5E-F185-3DD2-2B30F4057BC7}"/>
              </a:ext>
            </a:extLst>
          </p:cNvPr>
          <p:cNvSpPr txBox="1"/>
          <p:nvPr/>
        </p:nvSpPr>
        <p:spPr>
          <a:xfrm>
            <a:off x="487058" y="5753528"/>
            <a:ext cx="11040546" cy="646331"/>
          </a:xfrm>
          <a:prstGeom prst="rect">
            <a:avLst/>
          </a:prstGeom>
          <a:noFill/>
        </p:spPr>
        <p:txBody>
          <a:bodyPr wrap="square" rtlCol="0">
            <a:spAutoFit/>
          </a:bodyPr>
          <a:lstStyle/>
          <a:p>
            <a:pPr algn="ctr"/>
            <a:r>
              <a:rPr lang="en-US" dirty="0"/>
              <a:t>The orange line is the produced path by the RRT algorithm. For same initial and goal position different paths are provided during different execution of the algorithm </a:t>
            </a:r>
            <a:endParaRPr lang="en-IN" dirty="0"/>
          </a:p>
        </p:txBody>
      </p:sp>
      <p:pic>
        <p:nvPicPr>
          <p:cNvPr id="9" name="Picture 8">
            <a:extLst>
              <a:ext uri="{FF2B5EF4-FFF2-40B4-BE49-F238E27FC236}">
                <a16:creationId xmlns:a16="http://schemas.microsoft.com/office/drawing/2014/main" id="{3195B49C-F1B2-AFE3-C5F4-4A20DBBB64D0}"/>
              </a:ext>
            </a:extLst>
          </p:cNvPr>
          <p:cNvPicPr>
            <a:picLocks noChangeAspect="1"/>
          </p:cNvPicPr>
          <p:nvPr/>
        </p:nvPicPr>
        <p:blipFill>
          <a:blip r:embed="rId3"/>
          <a:stretch>
            <a:fillRect/>
          </a:stretch>
        </p:blipFill>
        <p:spPr>
          <a:xfrm>
            <a:off x="4600735" y="2287773"/>
            <a:ext cx="3178888" cy="3203919"/>
          </a:xfrm>
          <a:prstGeom prst="rect">
            <a:avLst/>
          </a:prstGeom>
        </p:spPr>
      </p:pic>
      <p:pic>
        <p:nvPicPr>
          <p:cNvPr id="10" name="Picture 9">
            <a:extLst>
              <a:ext uri="{FF2B5EF4-FFF2-40B4-BE49-F238E27FC236}">
                <a16:creationId xmlns:a16="http://schemas.microsoft.com/office/drawing/2014/main" id="{0A1FE37D-1E44-C909-8470-0121FCC5EFC8}"/>
              </a:ext>
            </a:extLst>
          </p:cNvPr>
          <p:cNvPicPr>
            <a:picLocks noChangeAspect="1"/>
          </p:cNvPicPr>
          <p:nvPr/>
        </p:nvPicPr>
        <p:blipFill>
          <a:blip r:embed="rId4"/>
          <a:stretch>
            <a:fillRect/>
          </a:stretch>
        </p:blipFill>
        <p:spPr>
          <a:xfrm>
            <a:off x="8122684" y="2287773"/>
            <a:ext cx="3178887" cy="3170652"/>
          </a:xfrm>
          <a:prstGeom prst="rect">
            <a:avLst/>
          </a:prstGeom>
        </p:spPr>
      </p:pic>
    </p:spTree>
    <p:extLst>
      <p:ext uri="{BB962C8B-B14F-4D97-AF65-F5344CB8AC3E}">
        <p14:creationId xmlns:p14="http://schemas.microsoft.com/office/powerpoint/2010/main" val="40671109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100166B-930B-8D07-27C2-E8F157D21697}"/>
              </a:ext>
            </a:extLst>
          </p:cNvPr>
          <p:cNvSpPr txBox="1"/>
          <p:nvPr/>
        </p:nvSpPr>
        <p:spPr>
          <a:xfrm>
            <a:off x="359596" y="667821"/>
            <a:ext cx="11650894" cy="523220"/>
          </a:xfrm>
          <a:prstGeom prst="rect">
            <a:avLst/>
          </a:prstGeom>
          <a:noFill/>
        </p:spPr>
        <p:txBody>
          <a:bodyPr wrap="square" rtlCol="0">
            <a:spAutoFit/>
          </a:bodyPr>
          <a:lstStyle/>
          <a:p>
            <a:pPr algn="ctr"/>
            <a:r>
              <a:rPr lang="en-US" sz="2800" dirty="0"/>
              <a:t>Artificial Potential Field Algorithm</a:t>
            </a:r>
            <a:endParaRPr lang="en-IN" sz="2800" dirty="0"/>
          </a:p>
        </p:txBody>
      </p:sp>
      <p:sp>
        <p:nvSpPr>
          <p:cNvPr id="5" name="TextBox 4">
            <a:extLst>
              <a:ext uri="{FF2B5EF4-FFF2-40B4-BE49-F238E27FC236}">
                <a16:creationId xmlns:a16="http://schemas.microsoft.com/office/drawing/2014/main" id="{2DA6B10C-838A-A7A9-5AA4-4F2F2304CAE7}"/>
              </a:ext>
            </a:extLst>
          </p:cNvPr>
          <p:cNvSpPr txBox="1"/>
          <p:nvPr/>
        </p:nvSpPr>
        <p:spPr>
          <a:xfrm>
            <a:off x="359596" y="1534541"/>
            <a:ext cx="11650894" cy="4524315"/>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IN" sz="2000" kern="0" dirty="0">
                <a:effectLst/>
                <a:latin typeface="+mj-lt"/>
                <a:ea typeface="SimSun" panose="02010600030101010101" pitchFamily="2" charset="-122"/>
              </a:rPr>
              <a:t>The most desired qualities in a path-planning algorithm are how fast and accurately the algorithm can produce a route. The higher the planning rate, the better the robot can react to changes in the environment and perform on large maps.</a:t>
            </a:r>
          </a:p>
          <a:p>
            <a:pPr marL="285750" indent="-285750" algn="just">
              <a:lnSpc>
                <a:spcPct val="150000"/>
              </a:lnSpc>
              <a:buFont typeface="Arial" panose="020B0604020202020204" pitchFamily="34" charset="0"/>
              <a:buChar char="•"/>
            </a:pPr>
            <a:r>
              <a:rPr lang="en-IN" sz="2000" kern="0" dirty="0">
                <a:effectLst/>
                <a:latin typeface="+mj-lt"/>
                <a:ea typeface="SimSun" panose="02010600030101010101" pitchFamily="2" charset="-122"/>
              </a:rPr>
              <a:t>Similar to the RRT algorithm, the artificial potential fields or virtual potential fields are also developed precisely and used for very fast response, a direct approach for guiding a robot towards a goal location while keeping a safe distance from the obstacles.</a:t>
            </a:r>
            <a:endParaRPr lang="en-IN" sz="2000" kern="0" dirty="0">
              <a:latin typeface="+mj-lt"/>
              <a:ea typeface="SimSun" panose="02010600030101010101" pitchFamily="2" charset="-122"/>
            </a:endParaRPr>
          </a:p>
          <a:p>
            <a:pPr marL="285750" indent="-285750" algn="just">
              <a:lnSpc>
                <a:spcPct val="150000"/>
              </a:lnSpc>
              <a:buFont typeface="Arial" panose="020B0604020202020204" pitchFamily="34" charset="0"/>
              <a:buChar char="•"/>
            </a:pPr>
            <a:r>
              <a:rPr lang="en-IN" sz="2000" kern="0" dirty="0">
                <a:effectLst/>
                <a:latin typeface="+mj-lt"/>
                <a:ea typeface="SimSun" panose="02010600030101010101" pitchFamily="2" charset="-122"/>
              </a:rPr>
              <a:t>The basic idea of this approach is to model the map into a mathematical function f (x, y). it has high values near obstacles and has a minimum value at the goal location. The gradient or slope of this function is used to build a path to the goal.</a:t>
            </a:r>
          </a:p>
          <a:p>
            <a:pPr marL="285750" indent="-285750" algn="just">
              <a:buFont typeface="Arial" panose="020B0604020202020204" pitchFamily="34" charset="0"/>
              <a:buChar char="•"/>
            </a:pPr>
            <a:endParaRPr lang="en-IN" dirty="0"/>
          </a:p>
        </p:txBody>
      </p:sp>
    </p:spTree>
    <p:extLst>
      <p:ext uri="{BB962C8B-B14F-4D97-AF65-F5344CB8AC3E}">
        <p14:creationId xmlns:p14="http://schemas.microsoft.com/office/powerpoint/2010/main" val="20737558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E160AF0F-D6AF-80E0-A57F-0EF131FBD94B}"/>
                  </a:ext>
                </a:extLst>
              </p:cNvPr>
              <p:cNvSpPr txBox="1"/>
              <p:nvPr/>
            </p:nvSpPr>
            <p:spPr>
              <a:xfrm>
                <a:off x="441789" y="3090035"/>
                <a:ext cx="11034444" cy="2528641"/>
              </a:xfrm>
              <a:prstGeom prst="rect">
                <a:avLst/>
              </a:prstGeom>
              <a:noFill/>
            </p:spPr>
            <p:txBody>
              <a:bodyPr wrap="square">
                <a:spAutoFit/>
              </a:bodyPr>
              <a:lstStyle/>
              <a:p>
                <a:pPr marL="365760" indent="-182880" algn="just">
                  <a:lnSpc>
                    <a:spcPct val="150000"/>
                  </a:lnSpc>
                  <a:spcAft>
                    <a:spcPts val="600"/>
                  </a:spcAft>
                  <a:tabLst>
                    <a:tab pos="182880" algn="l"/>
                  </a:tabLst>
                </a:pPr>
                <a:r>
                  <a:rPr lang="en-IN" sz="2000" spc="-5" dirty="0">
                    <a:effectLst/>
                    <a:latin typeface="+mj-lt"/>
                    <a:ea typeface="SimSun" panose="02010600030101010101" pitchFamily="2" charset="-122"/>
                  </a:rPr>
                  <a:t>The total potential field is generated with both forces.</a:t>
                </a:r>
              </a:p>
              <a:p>
                <a:pPr marL="365760" indent="-182880" algn="ctr">
                  <a:lnSpc>
                    <a:spcPct val="150000"/>
                  </a:lnSpc>
                  <a:spcAft>
                    <a:spcPts val="600"/>
                  </a:spcAft>
                  <a:tabLst>
                    <a:tab pos="182880" algn="l"/>
                  </a:tabLst>
                </a:pPr>
                <a14:m>
                  <m:oMath xmlns:m="http://schemas.openxmlformats.org/officeDocument/2006/math">
                    <m:sSub>
                      <m:sSubPr>
                        <m:ctrlPr>
                          <a:rPr lang="en-IN" sz="3600" i="1" spc="-5" baseline="-25000">
                            <a:effectLst/>
                            <a:latin typeface="Cambria Math" panose="02040503050406030204" pitchFamily="18" charset="0"/>
                            <a:ea typeface="SimSun" panose="02010600030101010101" pitchFamily="2" charset="-122"/>
                          </a:rPr>
                        </m:ctrlPr>
                      </m:sSubPr>
                      <m:e>
                        <m:r>
                          <a:rPr lang="en-IN" sz="3600" i="1" spc="-5" baseline="-25000">
                            <a:effectLst/>
                            <a:latin typeface="Cambria Math" panose="02040503050406030204" pitchFamily="18" charset="0"/>
                            <a:ea typeface="SimSun" panose="02010600030101010101" pitchFamily="2" charset="-122"/>
                          </a:rPr>
                          <m:t>𝑈</m:t>
                        </m:r>
                      </m:e>
                      <m:sub>
                        <m:r>
                          <a:rPr lang="en-IN" sz="3600" i="1" spc="-5" baseline="-25000">
                            <a:effectLst/>
                            <a:latin typeface="Cambria Math" panose="02040503050406030204" pitchFamily="18" charset="0"/>
                            <a:ea typeface="SimSun" panose="02010600030101010101" pitchFamily="2" charset="-122"/>
                          </a:rPr>
                          <m:t>𝑡𝑜𝑡𝑎𝑙</m:t>
                        </m:r>
                      </m:sub>
                    </m:sSub>
                    <m:d>
                      <m:dPr>
                        <m:ctrlPr>
                          <a:rPr lang="en-IN" sz="3600" i="1" spc="-5" baseline="-25000">
                            <a:effectLst/>
                            <a:latin typeface="Cambria Math" panose="02040503050406030204" pitchFamily="18" charset="0"/>
                            <a:ea typeface="SimSun" panose="02010600030101010101" pitchFamily="2" charset="-122"/>
                          </a:rPr>
                        </m:ctrlPr>
                      </m:dPr>
                      <m:e>
                        <m:r>
                          <m:rPr>
                            <m:sty m:val="p"/>
                          </m:rPr>
                          <a:rPr lang="en-IN" sz="3600" spc="-5" baseline="-25000">
                            <a:effectLst/>
                            <a:latin typeface="Cambria Math" panose="02040503050406030204" pitchFamily="18" charset="0"/>
                            <a:ea typeface="SimSun" panose="02010600030101010101" pitchFamily="2" charset="-122"/>
                          </a:rPr>
                          <m:t>X</m:t>
                        </m:r>
                      </m:e>
                    </m:d>
                    <m:r>
                      <a:rPr lang="en-IN" sz="3600" spc="-5" baseline="-25000">
                        <a:effectLst/>
                        <a:latin typeface="Cambria Math" panose="02040503050406030204" pitchFamily="18" charset="0"/>
                        <a:ea typeface="SimSun" panose="02010600030101010101" pitchFamily="2" charset="-122"/>
                      </a:rPr>
                      <m:t>= </m:t>
                    </m:r>
                    <m:sSub>
                      <m:sSubPr>
                        <m:ctrlPr>
                          <a:rPr lang="en-IN" sz="3600" i="1" spc="-5" baseline="-25000">
                            <a:effectLst/>
                            <a:latin typeface="Cambria Math" panose="02040503050406030204" pitchFamily="18" charset="0"/>
                            <a:ea typeface="SimSun" panose="02010600030101010101" pitchFamily="2" charset="-122"/>
                          </a:rPr>
                        </m:ctrlPr>
                      </m:sSubPr>
                      <m:e>
                        <m:r>
                          <a:rPr lang="en-IN" sz="3600" i="1" spc="-5" baseline="-25000">
                            <a:effectLst/>
                            <a:latin typeface="Cambria Math" panose="02040503050406030204" pitchFamily="18" charset="0"/>
                            <a:ea typeface="SimSun" panose="02010600030101010101" pitchFamily="2" charset="-122"/>
                          </a:rPr>
                          <m:t>𝑈</m:t>
                        </m:r>
                      </m:e>
                      <m:sub>
                        <m:r>
                          <a:rPr lang="en-IN" sz="3600" i="1" spc="-5" baseline="-25000">
                            <a:effectLst/>
                            <a:latin typeface="Cambria Math" panose="02040503050406030204" pitchFamily="18" charset="0"/>
                            <a:ea typeface="SimSun" panose="02010600030101010101" pitchFamily="2" charset="-122"/>
                          </a:rPr>
                          <m:t>𝑎𝑡𝑡</m:t>
                        </m:r>
                      </m:sub>
                    </m:sSub>
                    <m:d>
                      <m:dPr>
                        <m:ctrlPr>
                          <a:rPr lang="en-IN" sz="3600" i="1" spc="-5" baseline="-25000">
                            <a:effectLst/>
                            <a:latin typeface="Cambria Math" panose="02040503050406030204" pitchFamily="18" charset="0"/>
                            <a:ea typeface="SimSun" panose="02010600030101010101" pitchFamily="2" charset="-122"/>
                          </a:rPr>
                        </m:ctrlPr>
                      </m:dPr>
                      <m:e>
                        <m:r>
                          <m:rPr>
                            <m:sty m:val="p"/>
                          </m:rPr>
                          <a:rPr lang="en-IN" sz="3600" spc="-5" baseline="-25000">
                            <a:effectLst/>
                            <a:latin typeface="Cambria Math" panose="02040503050406030204" pitchFamily="18" charset="0"/>
                            <a:ea typeface="SimSun" panose="02010600030101010101" pitchFamily="2" charset="-122"/>
                          </a:rPr>
                          <m:t>X</m:t>
                        </m:r>
                      </m:e>
                    </m:d>
                    <m:r>
                      <a:rPr lang="en-IN" sz="3600" i="1" spc="-5" baseline="-25000">
                        <a:effectLst/>
                        <a:latin typeface="Cambria Math" panose="02040503050406030204" pitchFamily="18" charset="0"/>
                        <a:ea typeface="SimSun" panose="02010600030101010101" pitchFamily="2" charset="-122"/>
                      </a:rPr>
                      <m:t>+ </m:t>
                    </m:r>
                    <m:sSub>
                      <m:sSubPr>
                        <m:ctrlPr>
                          <a:rPr lang="en-IN" sz="3600" i="1" spc="-5" baseline="-25000">
                            <a:effectLst/>
                            <a:latin typeface="Cambria Math" panose="02040503050406030204" pitchFamily="18" charset="0"/>
                            <a:ea typeface="SimSun" panose="02010600030101010101" pitchFamily="2" charset="-122"/>
                          </a:rPr>
                        </m:ctrlPr>
                      </m:sSubPr>
                      <m:e>
                        <m:r>
                          <a:rPr lang="en-IN" sz="3600" i="1" spc="-5" baseline="-25000">
                            <a:effectLst/>
                            <a:latin typeface="Cambria Math" panose="02040503050406030204" pitchFamily="18" charset="0"/>
                            <a:ea typeface="SimSun" panose="02010600030101010101" pitchFamily="2" charset="-122"/>
                          </a:rPr>
                          <m:t>𝑈</m:t>
                        </m:r>
                      </m:e>
                      <m:sub>
                        <m:r>
                          <a:rPr lang="en-IN" sz="3600" i="1" spc="-5" baseline="-25000">
                            <a:effectLst/>
                            <a:latin typeface="Cambria Math" panose="02040503050406030204" pitchFamily="18" charset="0"/>
                            <a:ea typeface="SimSun" panose="02010600030101010101" pitchFamily="2" charset="-122"/>
                          </a:rPr>
                          <m:t>𝑟𝑒𝑝</m:t>
                        </m:r>
                      </m:sub>
                    </m:sSub>
                    <m:r>
                      <a:rPr lang="en-IN" sz="3600" spc="-5" baseline="-25000">
                        <a:effectLst/>
                        <a:latin typeface="Cambria Math" panose="02040503050406030204" pitchFamily="18" charset="0"/>
                        <a:ea typeface="SimSun" panose="02010600030101010101" pitchFamily="2" charset="-122"/>
                      </a:rPr>
                      <m:t>(</m:t>
                    </m:r>
                    <m:r>
                      <m:rPr>
                        <m:sty m:val="p"/>
                      </m:rPr>
                      <a:rPr lang="en-IN" sz="3600" spc="-5" baseline="-25000">
                        <a:effectLst/>
                        <a:latin typeface="Cambria Math" panose="02040503050406030204" pitchFamily="18" charset="0"/>
                        <a:ea typeface="SimSun" panose="02010600030101010101" pitchFamily="2" charset="-122"/>
                      </a:rPr>
                      <m:t>X</m:t>
                    </m:r>
                    <m:r>
                      <a:rPr lang="en-IN" sz="3600" spc="-5" baseline="-25000">
                        <a:effectLst/>
                        <a:latin typeface="Cambria Math" panose="02040503050406030204" pitchFamily="18" charset="0"/>
                        <a:ea typeface="SimSun" panose="02010600030101010101" pitchFamily="2" charset="-122"/>
                      </a:rPr>
                      <m:t>)</m:t>
                    </m:r>
                  </m:oMath>
                </a14:m>
                <a:r>
                  <a:rPr lang="en-IN" sz="3600" spc="-5" baseline="-25000" dirty="0">
                    <a:effectLst/>
                    <a:latin typeface="+mj-lt"/>
                    <a:ea typeface="SimSun" panose="02010600030101010101" pitchFamily="2" charset="-122"/>
                  </a:rPr>
                  <a:t> </a:t>
                </a:r>
                <a:endParaRPr lang="en-IN" sz="2000" spc="-5" dirty="0">
                  <a:effectLst/>
                  <a:latin typeface="+mj-lt"/>
                  <a:ea typeface="SimSun" panose="02010600030101010101" pitchFamily="2" charset="-122"/>
                </a:endParaRPr>
              </a:p>
              <a:p>
                <a:pPr marL="365760" indent="-182880" algn="just">
                  <a:lnSpc>
                    <a:spcPct val="150000"/>
                  </a:lnSpc>
                  <a:spcAft>
                    <a:spcPts val="600"/>
                  </a:spcAft>
                  <a:tabLst>
                    <a:tab pos="182880" algn="l"/>
                  </a:tabLst>
                </a:pPr>
                <a:endParaRPr lang="en-IN" sz="2000" spc="-5" dirty="0">
                  <a:effectLst/>
                  <a:latin typeface="+mj-lt"/>
                  <a:ea typeface="SimSun" panose="02010600030101010101" pitchFamily="2" charset="-122"/>
                </a:endParaRPr>
              </a:p>
              <a:p>
                <a:pPr marL="365760" indent="-182880" algn="just">
                  <a:lnSpc>
                    <a:spcPct val="150000"/>
                  </a:lnSpc>
                  <a:spcAft>
                    <a:spcPts val="600"/>
                  </a:spcAft>
                  <a:tabLst>
                    <a:tab pos="182880" algn="l"/>
                  </a:tabLst>
                </a:pPr>
                <a:r>
                  <a:rPr lang="en-IN" sz="2000" spc="-5" dirty="0">
                    <a:effectLst/>
                    <a:latin typeface="+mj-lt"/>
                    <a:ea typeface="SimSun" panose="02010600030101010101" pitchFamily="2" charset="-122"/>
                  </a:rPr>
                  <a:t>									Here, X represents a grid map of size (x, y).</a:t>
                </a:r>
              </a:p>
            </p:txBody>
          </p:sp>
        </mc:Choice>
        <mc:Fallback xmlns="">
          <p:sp>
            <p:nvSpPr>
              <p:cNvPr id="5" name="TextBox 4">
                <a:extLst>
                  <a:ext uri="{FF2B5EF4-FFF2-40B4-BE49-F238E27FC236}">
                    <a16:creationId xmlns:a16="http://schemas.microsoft.com/office/drawing/2014/main" id="{E160AF0F-D6AF-80E0-A57F-0EF131FBD94B}"/>
                  </a:ext>
                </a:extLst>
              </p:cNvPr>
              <p:cNvSpPr txBox="1">
                <a:spLocks noRot="1" noChangeAspect="1" noMove="1" noResize="1" noEditPoints="1" noAdjustHandles="1" noChangeArrowheads="1" noChangeShapeType="1" noTextEdit="1"/>
              </p:cNvSpPr>
              <p:nvPr/>
            </p:nvSpPr>
            <p:spPr>
              <a:xfrm>
                <a:off x="441789" y="3090035"/>
                <a:ext cx="11034444" cy="2528641"/>
              </a:xfrm>
              <a:prstGeom prst="rect">
                <a:avLst/>
              </a:prstGeom>
              <a:blipFill>
                <a:blip r:embed="rId2"/>
                <a:stretch>
                  <a:fillRect b="-3373"/>
                </a:stretch>
              </a:blipFill>
            </p:spPr>
            <p:txBody>
              <a:bodyPr/>
              <a:lstStyle/>
              <a:p>
                <a:r>
                  <a:rPr lang="en-IN">
                    <a:noFill/>
                  </a:rPr>
                  <a:t> </a:t>
                </a:r>
              </a:p>
            </p:txBody>
          </p:sp>
        </mc:Fallback>
      </mc:AlternateContent>
      <p:sp>
        <p:nvSpPr>
          <p:cNvPr id="7" name="TextBox 6">
            <a:extLst>
              <a:ext uri="{FF2B5EF4-FFF2-40B4-BE49-F238E27FC236}">
                <a16:creationId xmlns:a16="http://schemas.microsoft.com/office/drawing/2014/main" id="{8E7F6804-2502-DBD1-F792-2F56727A9FB5}"/>
              </a:ext>
            </a:extLst>
          </p:cNvPr>
          <p:cNvSpPr txBox="1"/>
          <p:nvPr/>
        </p:nvSpPr>
        <p:spPr>
          <a:xfrm>
            <a:off x="513708" y="1067776"/>
            <a:ext cx="12031037" cy="1504707"/>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IN" sz="2000" spc="-5" dirty="0">
                <a:effectLst/>
                <a:latin typeface="+mj-lt"/>
                <a:ea typeface="SimSun" panose="02010600030101010101" pitchFamily="2" charset="-122"/>
              </a:rPr>
              <a:t>The artificial potential field requires the modelling of two different types of forces.</a:t>
            </a:r>
          </a:p>
          <a:p>
            <a:pPr marL="3086100" lvl="6" indent="-342900" algn="just">
              <a:lnSpc>
                <a:spcPct val="150000"/>
              </a:lnSpc>
              <a:spcAft>
                <a:spcPts val="600"/>
              </a:spcAft>
              <a:buFont typeface="+mj-lt"/>
              <a:buAutoNum type="arabicPeriod"/>
              <a:tabLst>
                <a:tab pos="182880" algn="l"/>
              </a:tabLst>
            </a:pPr>
            <a:r>
              <a:rPr lang="en-IN" sz="2000" spc="-5" dirty="0">
                <a:effectLst/>
                <a:latin typeface="+mj-lt"/>
                <a:ea typeface="SimSun" panose="02010600030101010101" pitchFamily="2" charset="-122"/>
              </a:rPr>
              <a:t>An </a:t>
            </a:r>
            <a:r>
              <a:rPr lang="en-IN" sz="2000" b="1" spc="-5" dirty="0">
                <a:effectLst/>
                <a:latin typeface="+mj-lt"/>
                <a:ea typeface="SimSun" panose="02010600030101010101" pitchFamily="2" charset="-122"/>
              </a:rPr>
              <a:t>Attractive Field </a:t>
            </a:r>
            <a:r>
              <a:rPr lang="en-IN" sz="2000" spc="-5" dirty="0">
                <a:effectLst/>
                <a:latin typeface="+mj-lt"/>
                <a:ea typeface="SimSun" panose="02010600030101010101" pitchFamily="2" charset="-122"/>
              </a:rPr>
              <a:t>generated by the goal.</a:t>
            </a:r>
          </a:p>
          <a:p>
            <a:pPr marL="3086100" lvl="6" indent="-342900" algn="just">
              <a:lnSpc>
                <a:spcPct val="150000"/>
              </a:lnSpc>
              <a:spcAft>
                <a:spcPts val="600"/>
              </a:spcAft>
              <a:buFont typeface="+mj-lt"/>
              <a:buAutoNum type="arabicPeriod"/>
              <a:tabLst>
                <a:tab pos="182880" algn="l"/>
              </a:tabLst>
            </a:pPr>
            <a:r>
              <a:rPr lang="en-IN" sz="2000" spc="-5" dirty="0">
                <a:effectLst/>
                <a:latin typeface="+mj-lt"/>
                <a:ea typeface="SimSun" panose="02010600030101010101" pitchFamily="2" charset="-122"/>
              </a:rPr>
              <a:t>A </a:t>
            </a:r>
            <a:r>
              <a:rPr lang="en-IN" sz="2000" b="1" spc="-5" dirty="0">
                <a:effectLst/>
                <a:latin typeface="+mj-lt"/>
                <a:ea typeface="SimSun" panose="02010600030101010101" pitchFamily="2" charset="-122"/>
              </a:rPr>
              <a:t>Repulsive Field</a:t>
            </a:r>
            <a:r>
              <a:rPr lang="en-IN" sz="2000" spc="-5" dirty="0">
                <a:effectLst/>
                <a:latin typeface="+mj-lt"/>
                <a:ea typeface="SimSun" panose="02010600030101010101" pitchFamily="2" charset="-122"/>
              </a:rPr>
              <a:t> generated by the obstacles.</a:t>
            </a:r>
          </a:p>
        </p:txBody>
      </p:sp>
    </p:spTree>
    <p:extLst>
      <p:ext uri="{BB962C8B-B14F-4D97-AF65-F5344CB8AC3E}">
        <p14:creationId xmlns:p14="http://schemas.microsoft.com/office/powerpoint/2010/main" val="37547569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A8084D6-AE0D-46B2-0826-0008AC2176A8}"/>
              </a:ext>
            </a:extLst>
          </p:cNvPr>
          <p:cNvSpPr txBox="1"/>
          <p:nvPr/>
        </p:nvSpPr>
        <p:spPr>
          <a:xfrm>
            <a:off x="4726114" y="276990"/>
            <a:ext cx="6102848" cy="400110"/>
          </a:xfrm>
          <a:prstGeom prst="rect">
            <a:avLst/>
          </a:prstGeom>
          <a:noFill/>
        </p:spPr>
        <p:txBody>
          <a:bodyPr wrap="square">
            <a:spAutoFit/>
          </a:bodyPr>
          <a:lstStyle/>
          <a:p>
            <a:r>
              <a:rPr lang="en-IN" sz="2000" b="1" kern="0" dirty="0">
                <a:effectLst/>
                <a:latin typeface="Times New Roman" panose="02020603050405020304" pitchFamily="18" charset="0"/>
                <a:ea typeface="SimSun" panose="02010600030101010101" pitchFamily="2" charset="-122"/>
              </a:rPr>
              <a:t>Attractive Potential Field</a:t>
            </a:r>
            <a:endParaRPr lang="en-IN" sz="2000" dirty="0"/>
          </a:p>
        </p:txBody>
      </p:sp>
      <p:sp>
        <p:nvSpPr>
          <p:cNvPr id="10" name="TextBox 9">
            <a:extLst>
              <a:ext uri="{FF2B5EF4-FFF2-40B4-BE49-F238E27FC236}">
                <a16:creationId xmlns:a16="http://schemas.microsoft.com/office/drawing/2014/main" id="{695CF4E3-9836-FD47-6DA0-69E50BC822FD}"/>
              </a:ext>
            </a:extLst>
          </p:cNvPr>
          <p:cNvSpPr txBox="1"/>
          <p:nvPr/>
        </p:nvSpPr>
        <p:spPr>
          <a:xfrm>
            <a:off x="2208944" y="1387279"/>
            <a:ext cx="6102848" cy="369332"/>
          </a:xfrm>
          <a:prstGeom prst="rect">
            <a:avLst/>
          </a:prstGeom>
          <a:noFill/>
        </p:spPr>
        <p:txBody>
          <a:bodyPr wrap="square">
            <a:spAutoFit/>
          </a:bodyPr>
          <a:lstStyle/>
          <a:p>
            <a:r>
              <a:rPr lang="en-IN" sz="1800" b="1" kern="0">
                <a:effectLst/>
                <a:latin typeface="Times New Roman" panose="02020603050405020304" pitchFamily="18" charset="0"/>
                <a:ea typeface="SimSun" panose="02010600030101010101" pitchFamily="2" charset="-122"/>
              </a:rPr>
              <a:t>Conical Potential Field</a:t>
            </a:r>
            <a:endParaRPr lang="en-IN" dirty="0"/>
          </a:p>
        </p:txBody>
      </p:sp>
      <p:sp>
        <p:nvSpPr>
          <p:cNvPr id="12" name="TextBox 11">
            <a:extLst>
              <a:ext uri="{FF2B5EF4-FFF2-40B4-BE49-F238E27FC236}">
                <a16:creationId xmlns:a16="http://schemas.microsoft.com/office/drawing/2014/main" id="{21866483-AEDF-F0F2-BFA7-F3B4D441FDAE}"/>
              </a:ext>
            </a:extLst>
          </p:cNvPr>
          <p:cNvSpPr txBox="1"/>
          <p:nvPr/>
        </p:nvSpPr>
        <p:spPr>
          <a:xfrm>
            <a:off x="7274104" y="1387279"/>
            <a:ext cx="6102848" cy="369332"/>
          </a:xfrm>
          <a:prstGeom prst="rect">
            <a:avLst/>
          </a:prstGeom>
          <a:noFill/>
        </p:spPr>
        <p:txBody>
          <a:bodyPr wrap="square">
            <a:spAutoFit/>
          </a:bodyPr>
          <a:lstStyle/>
          <a:p>
            <a:r>
              <a:rPr lang="en-IN" sz="1800" b="1" kern="0" dirty="0">
                <a:effectLst/>
                <a:latin typeface="Times New Roman" panose="02020603050405020304" pitchFamily="18" charset="0"/>
                <a:ea typeface="SimSun" panose="02010600030101010101" pitchFamily="2" charset="-122"/>
              </a:rPr>
              <a:t>Quadratic Potential Function</a:t>
            </a:r>
            <a:endParaRPr lang="en-IN" dirty="0"/>
          </a:p>
        </p:txBody>
      </p: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8B81BA4E-CAC1-56D6-E237-218707615229}"/>
                  </a:ext>
                </a:extLst>
              </p:cNvPr>
              <p:cNvSpPr txBox="1"/>
              <p:nvPr/>
            </p:nvSpPr>
            <p:spPr>
              <a:xfrm>
                <a:off x="1993187" y="1865785"/>
                <a:ext cx="6693612" cy="476990"/>
              </a:xfrm>
              <a:prstGeom prst="rect">
                <a:avLst/>
              </a:prstGeom>
              <a:noFill/>
            </p:spPr>
            <p:txBody>
              <a:bodyPr wrap="square">
                <a:spAutoFit/>
              </a:bodyPr>
              <a:lstStyle/>
              <a:p>
                <a14:m>
                  <m:oMath xmlns:m="http://schemas.openxmlformats.org/officeDocument/2006/math">
                    <m:sSub>
                      <m:sSubPr>
                        <m:ctrlPr>
                          <a:rPr lang="en-IN" sz="2400" i="1" baseline="-25000" smtClean="0">
                            <a:effectLst/>
                            <a:latin typeface="Cambria Math" panose="02040503050406030204" pitchFamily="18" charset="0"/>
                          </a:rPr>
                        </m:ctrlPr>
                      </m:sSubPr>
                      <m:e>
                        <m:r>
                          <a:rPr lang="en-IN" sz="2400" i="1" kern="0" baseline="-25000">
                            <a:effectLst/>
                            <a:latin typeface="Cambria Math" panose="02040503050406030204" pitchFamily="18" charset="0"/>
                            <a:ea typeface="SimSun" panose="02010600030101010101" pitchFamily="2" charset="-122"/>
                            <a:cs typeface="Times New Roman" panose="02020603050405020304" pitchFamily="18" charset="0"/>
                          </a:rPr>
                          <m:t>𝑈</m:t>
                        </m:r>
                      </m:e>
                      <m:sub>
                        <m:r>
                          <a:rPr lang="en-IN" sz="2400" i="1" kern="0" baseline="-25000">
                            <a:effectLst/>
                            <a:latin typeface="Cambria Math" panose="02040503050406030204" pitchFamily="18" charset="0"/>
                            <a:ea typeface="SimSun" panose="02010600030101010101" pitchFamily="2" charset="-122"/>
                            <a:cs typeface="Times New Roman" panose="02020603050405020304" pitchFamily="18" charset="0"/>
                          </a:rPr>
                          <m:t>𝑎𝑡𝑡</m:t>
                        </m:r>
                      </m:sub>
                    </m:sSub>
                    <m:d>
                      <m:dPr>
                        <m:ctrlPr>
                          <a:rPr lang="en-IN" sz="2400" i="1" baseline="-25000">
                            <a:effectLst/>
                            <a:latin typeface="Cambria Math" panose="02040503050406030204" pitchFamily="18" charset="0"/>
                          </a:rPr>
                        </m:ctrlPr>
                      </m:dPr>
                      <m:e>
                        <m:r>
                          <m:rPr>
                            <m:sty m:val="p"/>
                          </m:rPr>
                          <a:rPr lang="en-IN" sz="2400" kern="0" baseline="-25000">
                            <a:effectLst/>
                            <a:latin typeface="Cambria Math" panose="02040503050406030204" pitchFamily="18" charset="0"/>
                            <a:ea typeface="SimSun" panose="02010600030101010101" pitchFamily="2" charset="-122"/>
                            <a:cs typeface="Times New Roman" panose="02020603050405020304" pitchFamily="18" charset="0"/>
                          </a:rPr>
                          <m:t>X</m:t>
                        </m:r>
                      </m:e>
                    </m:d>
                    <m:r>
                      <a:rPr lang="en-IN" sz="2400" kern="0" baseline="-25000">
                        <a:effectLst/>
                        <a:latin typeface="Cambria Math" panose="02040503050406030204" pitchFamily="18" charset="0"/>
                        <a:ea typeface="SimSun" panose="02010600030101010101" pitchFamily="2" charset="-122"/>
                        <a:cs typeface="Times New Roman" panose="02020603050405020304" pitchFamily="18" charset="0"/>
                      </a:rPr>
                      <m:t>= </m:t>
                    </m:r>
                    <m:r>
                      <a:rPr lang="en-IN" sz="2400" i="1" kern="0" baseline="-25000">
                        <a:effectLst/>
                        <a:latin typeface="Cambria Math" panose="02040503050406030204" pitchFamily="18" charset="0"/>
                        <a:ea typeface="SimSun" panose="02010600030101010101" pitchFamily="2" charset="-122"/>
                        <a:cs typeface="Times New Roman" panose="02020603050405020304" pitchFamily="18" charset="0"/>
                      </a:rPr>
                      <m:t>𝑘</m:t>
                    </m:r>
                    <m:r>
                      <a:rPr lang="en-IN" sz="2400" i="1" kern="0" baseline="-25000">
                        <a:effectLst/>
                        <a:latin typeface="Cambria Math" panose="02040503050406030204" pitchFamily="18" charset="0"/>
                        <a:ea typeface="SimSun" panose="02010600030101010101" pitchFamily="2" charset="-122"/>
                        <a:cs typeface="Times New Roman" panose="02020603050405020304" pitchFamily="18" charset="0"/>
                      </a:rPr>
                      <m:t> ||</m:t>
                    </m:r>
                    <m:sSub>
                      <m:sSubPr>
                        <m:ctrlPr>
                          <a:rPr lang="en-IN" sz="2400" i="1" baseline="-25000">
                            <a:effectLst/>
                            <a:latin typeface="Cambria Math" panose="02040503050406030204" pitchFamily="18" charset="0"/>
                          </a:rPr>
                        </m:ctrlPr>
                      </m:sSubPr>
                      <m:e>
                        <m:r>
                          <a:rPr lang="en-IN" sz="2400" i="1" kern="0" baseline="-25000">
                            <a:effectLst/>
                            <a:latin typeface="Cambria Math" panose="02040503050406030204" pitchFamily="18" charset="0"/>
                            <a:ea typeface="SimSun" panose="02010600030101010101" pitchFamily="2" charset="-122"/>
                            <a:cs typeface="Times New Roman" panose="02020603050405020304" pitchFamily="18" charset="0"/>
                          </a:rPr>
                          <m:t>𝑋</m:t>
                        </m:r>
                      </m:e>
                      <m:sub>
                        <m:r>
                          <a:rPr lang="en-IN" sz="2400" i="1" kern="0" baseline="-25000">
                            <a:effectLst/>
                            <a:latin typeface="Cambria Math" panose="02040503050406030204" pitchFamily="18" charset="0"/>
                            <a:ea typeface="SimSun" panose="02010600030101010101" pitchFamily="2" charset="-122"/>
                            <a:cs typeface="Times New Roman" panose="02020603050405020304" pitchFamily="18" charset="0"/>
                          </a:rPr>
                          <m:t>𝑐𝑢𝑟𝑟𝑒𝑛𝑡</m:t>
                        </m:r>
                      </m:sub>
                    </m:sSub>
                    <m:r>
                      <a:rPr lang="en-IN" sz="2400" i="1" kern="0" baseline="-25000">
                        <a:effectLst/>
                        <a:latin typeface="Cambria Math" panose="02040503050406030204" pitchFamily="18" charset="0"/>
                        <a:ea typeface="SimSun" panose="02010600030101010101" pitchFamily="2" charset="-122"/>
                        <a:cs typeface="Times New Roman" panose="02020603050405020304" pitchFamily="18" charset="0"/>
                      </a:rPr>
                      <m:t>− </m:t>
                    </m:r>
                    <m:sSub>
                      <m:sSubPr>
                        <m:ctrlPr>
                          <a:rPr lang="en-IN" sz="2400" i="1" baseline="-25000">
                            <a:effectLst/>
                            <a:latin typeface="Cambria Math" panose="02040503050406030204" pitchFamily="18" charset="0"/>
                          </a:rPr>
                        </m:ctrlPr>
                      </m:sSubPr>
                      <m:e>
                        <m:r>
                          <a:rPr lang="en-IN" sz="2400" i="1" kern="0" baseline="-25000">
                            <a:effectLst/>
                            <a:latin typeface="Cambria Math" panose="02040503050406030204" pitchFamily="18" charset="0"/>
                            <a:ea typeface="SimSun" panose="02010600030101010101" pitchFamily="2" charset="-122"/>
                            <a:cs typeface="Times New Roman" panose="02020603050405020304" pitchFamily="18" charset="0"/>
                          </a:rPr>
                          <m:t>𝑋</m:t>
                        </m:r>
                      </m:e>
                      <m:sub>
                        <m:r>
                          <a:rPr lang="en-IN" sz="2400" i="1" kern="0" baseline="-25000">
                            <a:effectLst/>
                            <a:latin typeface="Cambria Math" panose="02040503050406030204" pitchFamily="18" charset="0"/>
                            <a:ea typeface="SimSun" panose="02010600030101010101" pitchFamily="2" charset="-122"/>
                            <a:cs typeface="Times New Roman" panose="02020603050405020304" pitchFamily="18" charset="0"/>
                          </a:rPr>
                          <m:t>𝑔𝑜𝑎𝑙</m:t>
                        </m:r>
                      </m:sub>
                    </m:sSub>
                    <m:r>
                      <a:rPr lang="en-IN" sz="2400" i="1" kern="0" baseline="-25000">
                        <a:effectLst/>
                        <a:latin typeface="Cambria Math" panose="02040503050406030204" pitchFamily="18" charset="0"/>
                        <a:ea typeface="SimSun" panose="02010600030101010101" pitchFamily="2" charset="-122"/>
                        <a:cs typeface="Times New Roman" panose="02020603050405020304" pitchFamily="18" charset="0"/>
                      </a:rPr>
                      <m:t>||</m:t>
                    </m:r>
                  </m:oMath>
                </a14:m>
                <a:r>
                  <a:rPr lang="en-IN" sz="2400" kern="0" baseline="-25000" dirty="0">
                    <a:effectLst/>
                    <a:latin typeface="Times New Roman" panose="02020603050405020304" pitchFamily="18" charset="0"/>
                    <a:ea typeface="SimSun" panose="02010600030101010101" pitchFamily="2" charset="-122"/>
                  </a:rPr>
                  <a:t> </a:t>
                </a:r>
                <a:endParaRPr lang="en-IN" sz="2400" dirty="0"/>
              </a:p>
            </p:txBody>
          </p:sp>
        </mc:Choice>
        <mc:Fallback xmlns="">
          <p:sp>
            <p:nvSpPr>
              <p:cNvPr id="14" name="TextBox 13">
                <a:extLst>
                  <a:ext uri="{FF2B5EF4-FFF2-40B4-BE49-F238E27FC236}">
                    <a16:creationId xmlns:a16="http://schemas.microsoft.com/office/drawing/2014/main" id="{8B81BA4E-CAC1-56D6-E237-218707615229}"/>
                  </a:ext>
                </a:extLst>
              </p:cNvPr>
              <p:cNvSpPr txBox="1">
                <a:spLocks noRot="1" noChangeAspect="1" noMove="1" noResize="1" noEditPoints="1" noAdjustHandles="1" noChangeArrowheads="1" noChangeShapeType="1" noTextEdit="1"/>
              </p:cNvSpPr>
              <p:nvPr/>
            </p:nvSpPr>
            <p:spPr>
              <a:xfrm>
                <a:off x="1993187" y="1865785"/>
                <a:ext cx="6693612" cy="476990"/>
              </a:xfrm>
              <a:prstGeom prst="rect">
                <a:avLst/>
              </a:prstGeom>
              <a:blipFill>
                <a:blip r:embed="rId2"/>
                <a:stretch>
                  <a:fillRect b="-35897"/>
                </a:stretch>
              </a:blipFill>
            </p:spPr>
            <p:txBody>
              <a:bodyPr/>
              <a:lstStyle/>
              <a:p>
                <a:r>
                  <a:rPr lang="en-IN">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D70FF301-3299-2D6E-5A6F-29C862EBEBCA}"/>
                  </a:ext>
                </a:extLst>
              </p:cNvPr>
              <p:cNvSpPr txBox="1"/>
              <p:nvPr/>
            </p:nvSpPr>
            <p:spPr>
              <a:xfrm>
                <a:off x="5498388" y="1849077"/>
                <a:ext cx="6693612" cy="458652"/>
              </a:xfrm>
              <a:prstGeom prst="rect">
                <a:avLst/>
              </a:prstGeom>
              <a:noFill/>
            </p:spPr>
            <p:txBody>
              <a:bodyPr wrap="square">
                <a:spAutoFit/>
              </a:bodyPr>
              <a:lstStyle/>
              <a:p>
                <a:pPr marL="365760" indent="-182880" algn="ctr">
                  <a:lnSpc>
                    <a:spcPct val="95000"/>
                  </a:lnSpc>
                  <a:spcAft>
                    <a:spcPts val="600"/>
                  </a:spcAft>
                  <a:tabLst>
                    <a:tab pos="182880" algn="l"/>
                  </a:tabLst>
                </a:pPr>
                <a14:m>
                  <m:oMath xmlns:m="http://schemas.openxmlformats.org/officeDocument/2006/math">
                    <m:sSub>
                      <m:sSubPr>
                        <m:ctrlPr>
                          <a:rPr lang="en-IN" sz="2400" i="1" spc="-5" baseline="-25000" smtClean="0">
                            <a:effectLst/>
                            <a:latin typeface="Cambria Math" panose="02040503050406030204" pitchFamily="18" charset="0"/>
                            <a:ea typeface="SimSun" panose="02010600030101010101" pitchFamily="2" charset="-122"/>
                          </a:rPr>
                        </m:ctrlPr>
                      </m:sSubPr>
                      <m:e>
                        <m:r>
                          <a:rPr lang="en-IN" sz="2400" i="1" spc="-5" baseline="-25000">
                            <a:effectLst/>
                            <a:latin typeface="Cambria Math" panose="02040503050406030204" pitchFamily="18" charset="0"/>
                            <a:ea typeface="SimSun" panose="02010600030101010101" pitchFamily="2" charset="-122"/>
                          </a:rPr>
                          <m:t>𝑈</m:t>
                        </m:r>
                      </m:e>
                      <m:sub>
                        <m:r>
                          <a:rPr lang="en-IN" sz="2400" i="1" spc="-5" baseline="-25000">
                            <a:effectLst/>
                            <a:latin typeface="Cambria Math" panose="02040503050406030204" pitchFamily="18" charset="0"/>
                            <a:ea typeface="SimSun" panose="02010600030101010101" pitchFamily="2" charset="-122"/>
                          </a:rPr>
                          <m:t>𝑎𝑡𝑡</m:t>
                        </m:r>
                      </m:sub>
                    </m:sSub>
                    <m:d>
                      <m:dPr>
                        <m:ctrlPr>
                          <a:rPr lang="en-IN" sz="2400" i="1" spc="-5" baseline="-25000">
                            <a:effectLst/>
                            <a:latin typeface="Cambria Math" panose="02040503050406030204" pitchFamily="18" charset="0"/>
                            <a:ea typeface="SimSun" panose="02010600030101010101" pitchFamily="2" charset="-122"/>
                          </a:rPr>
                        </m:ctrlPr>
                      </m:dPr>
                      <m:e>
                        <m:r>
                          <m:rPr>
                            <m:sty m:val="p"/>
                          </m:rPr>
                          <a:rPr lang="en-IN" sz="2400" spc="-5" baseline="-25000">
                            <a:effectLst/>
                            <a:latin typeface="Cambria Math" panose="02040503050406030204" pitchFamily="18" charset="0"/>
                            <a:ea typeface="SimSun" panose="02010600030101010101" pitchFamily="2" charset="-122"/>
                          </a:rPr>
                          <m:t>X</m:t>
                        </m:r>
                      </m:e>
                    </m:d>
                    <m:r>
                      <a:rPr lang="en-IN" sz="2400" spc="-5" baseline="-25000">
                        <a:effectLst/>
                        <a:latin typeface="Cambria Math" panose="02040503050406030204" pitchFamily="18" charset="0"/>
                        <a:ea typeface="SimSun" panose="02010600030101010101" pitchFamily="2" charset="-122"/>
                      </a:rPr>
                      <m:t>= </m:t>
                    </m:r>
                    <m:sSup>
                      <m:sSupPr>
                        <m:ctrlPr>
                          <a:rPr lang="en-IN" sz="2400" i="1" spc="-5" baseline="-25000">
                            <a:effectLst/>
                            <a:latin typeface="Cambria Math" panose="02040503050406030204" pitchFamily="18" charset="0"/>
                            <a:ea typeface="SimSun" panose="02010600030101010101" pitchFamily="2" charset="-122"/>
                          </a:rPr>
                        </m:ctrlPr>
                      </m:sSupPr>
                      <m:e>
                        <m:r>
                          <a:rPr lang="en-IN" sz="2400" i="1" spc="-5" baseline="-25000">
                            <a:effectLst/>
                            <a:latin typeface="Cambria Math" panose="02040503050406030204" pitchFamily="18" charset="0"/>
                            <a:ea typeface="SimSun" panose="02010600030101010101" pitchFamily="2" charset="-122"/>
                          </a:rPr>
                          <m:t>𝑘</m:t>
                        </m:r>
                        <m:r>
                          <a:rPr lang="en-IN" sz="2400" i="1" spc="-5" baseline="-25000">
                            <a:effectLst/>
                            <a:latin typeface="Cambria Math" panose="02040503050406030204" pitchFamily="18" charset="0"/>
                            <a:ea typeface="SimSun" panose="02010600030101010101" pitchFamily="2" charset="-122"/>
                          </a:rPr>
                          <m:t> ||</m:t>
                        </m:r>
                        <m:sSub>
                          <m:sSubPr>
                            <m:ctrlPr>
                              <a:rPr lang="en-IN" sz="2400" i="1" spc="-5" baseline="-25000">
                                <a:effectLst/>
                                <a:latin typeface="Cambria Math" panose="02040503050406030204" pitchFamily="18" charset="0"/>
                                <a:ea typeface="SimSun" panose="02010600030101010101" pitchFamily="2" charset="-122"/>
                              </a:rPr>
                            </m:ctrlPr>
                          </m:sSubPr>
                          <m:e>
                            <m:r>
                              <a:rPr lang="en-IN" sz="2400" i="1" spc="-5" baseline="-25000">
                                <a:effectLst/>
                                <a:latin typeface="Cambria Math" panose="02040503050406030204" pitchFamily="18" charset="0"/>
                                <a:ea typeface="SimSun" panose="02010600030101010101" pitchFamily="2" charset="-122"/>
                              </a:rPr>
                              <m:t>𝑋</m:t>
                            </m:r>
                          </m:e>
                          <m:sub>
                            <m:r>
                              <a:rPr lang="en-IN" sz="2400" i="1" spc="-5" baseline="-25000">
                                <a:effectLst/>
                                <a:latin typeface="Cambria Math" panose="02040503050406030204" pitchFamily="18" charset="0"/>
                                <a:ea typeface="SimSun" panose="02010600030101010101" pitchFamily="2" charset="-122"/>
                              </a:rPr>
                              <m:t>𝑐𝑢𝑟𝑟𝑒𝑛𝑡</m:t>
                            </m:r>
                          </m:sub>
                        </m:sSub>
                        <m:r>
                          <a:rPr lang="en-IN" sz="2400" i="1" spc="-5" baseline="-25000">
                            <a:effectLst/>
                            <a:latin typeface="Cambria Math" panose="02040503050406030204" pitchFamily="18" charset="0"/>
                            <a:ea typeface="SimSun" panose="02010600030101010101" pitchFamily="2" charset="-122"/>
                          </a:rPr>
                          <m:t>− </m:t>
                        </m:r>
                        <m:sSub>
                          <m:sSubPr>
                            <m:ctrlPr>
                              <a:rPr lang="en-IN" sz="2400" i="1" spc="-5" baseline="-25000">
                                <a:effectLst/>
                                <a:latin typeface="Cambria Math" panose="02040503050406030204" pitchFamily="18" charset="0"/>
                                <a:ea typeface="SimSun" panose="02010600030101010101" pitchFamily="2" charset="-122"/>
                              </a:rPr>
                            </m:ctrlPr>
                          </m:sSubPr>
                          <m:e>
                            <m:r>
                              <a:rPr lang="en-IN" sz="2400" i="1" spc="-5" baseline="-25000">
                                <a:effectLst/>
                                <a:latin typeface="Cambria Math" panose="02040503050406030204" pitchFamily="18" charset="0"/>
                                <a:ea typeface="SimSun" panose="02010600030101010101" pitchFamily="2" charset="-122"/>
                              </a:rPr>
                              <m:t>𝑋</m:t>
                            </m:r>
                          </m:e>
                          <m:sub>
                            <m:r>
                              <a:rPr lang="en-IN" sz="2400" i="1" spc="-5" baseline="-25000">
                                <a:effectLst/>
                                <a:latin typeface="Cambria Math" panose="02040503050406030204" pitchFamily="18" charset="0"/>
                                <a:ea typeface="SimSun" panose="02010600030101010101" pitchFamily="2" charset="-122"/>
                              </a:rPr>
                              <m:t>𝑔𝑜𝑎𝑙</m:t>
                            </m:r>
                          </m:sub>
                        </m:sSub>
                        <m:r>
                          <a:rPr lang="en-IN" sz="2400" i="1" spc="-5" baseline="-25000">
                            <a:effectLst/>
                            <a:latin typeface="Cambria Math" panose="02040503050406030204" pitchFamily="18" charset="0"/>
                            <a:ea typeface="SimSun" panose="02010600030101010101" pitchFamily="2" charset="-122"/>
                          </a:rPr>
                          <m:t>||</m:t>
                        </m:r>
                      </m:e>
                      <m:sup>
                        <m:r>
                          <a:rPr lang="en-IN" sz="2400" i="1" spc="-5" baseline="-25000">
                            <a:effectLst/>
                            <a:latin typeface="Cambria Math" panose="02040503050406030204" pitchFamily="18" charset="0"/>
                            <a:ea typeface="SimSun" panose="02010600030101010101" pitchFamily="2" charset="-122"/>
                          </a:rPr>
                          <m:t>2</m:t>
                        </m:r>
                      </m:sup>
                    </m:sSup>
                  </m:oMath>
                </a14:m>
                <a:r>
                  <a:rPr lang="en-IN" sz="1800" spc="-5" baseline="-25000" dirty="0">
                    <a:effectLst/>
                    <a:latin typeface="Times New Roman" panose="02020603050405020304" pitchFamily="18" charset="0"/>
                    <a:ea typeface="SimSun" panose="02010600030101010101" pitchFamily="2" charset="-122"/>
                  </a:rPr>
                  <a:t> </a:t>
                </a:r>
                <a:endParaRPr lang="en-IN" sz="1100" spc="-5" dirty="0">
                  <a:effectLst/>
                  <a:latin typeface="Times New Roman" panose="02020603050405020304" pitchFamily="18" charset="0"/>
                  <a:ea typeface="SimSun" panose="02010600030101010101" pitchFamily="2" charset="-122"/>
                </a:endParaRPr>
              </a:p>
            </p:txBody>
          </p:sp>
        </mc:Choice>
        <mc:Fallback xmlns="">
          <p:sp>
            <p:nvSpPr>
              <p:cNvPr id="18" name="TextBox 17">
                <a:extLst>
                  <a:ext uri="{FF2B5EF4-FFF2-40B4-BE49-F238E27FC236}">
                    <a16:creationId xmlns:a16="http://schemas.microsoft.com/office/drawing/2014/main" id="{D70FF301-3299-2D6E-5A6F-29C862EBEBCA}"/>
                  </a:ext>
                </a:extLst>
              </p:cNvPr>
              <p:cNvSpPr txBox="1">
                <a:spLocks noRot="1" noChangeAspect="1" noMove="1" noResize="1" noEditPoints="1" noAdjustHandles="1" noChangeArrowheads="1" noChangeShapeType="1" noTextEdit="1"/>
              </p:cNvSpPr>
              <p:nvPr/>
            </p:nvSpPr>
            <p:spPr>
              <a:xfrm>
                <a:off x="5498388" y="1849077"/>
                <a:ext cx="6693612" cy="458652"/>
              </a:xfrm>
              <a:prstGeom prst="rect">
                <a:avLst/>
              </a:prstGeom>
              <a:blipFill>
                <a:blip r:embed="rId3"/>
                <a:stretch>
                  <a:fillRect b="-51316"/>
                </a:stretch>
              </a:blipFill>
            </p:spPr>
            <p:txBody>
              <a:bodyPr/>
              <a:lstStyle/>
              <a:p>
                <a:r>
                  <a:rPr lang="en-IN">
                    <a:noFill/>
                  </a:rPr>
                  <a:t> </a:t>
                </a:r>
              </a:p>
            </p:txBody>
          </p:sp>
        </mc:Fallback>
      </mc:AlternateContent>
      <p:sp>
        <p:nvSpPr>
          <p:cNvPr id="19" name="TextBox 18">
            <a:extLst>
              <a:ext uri="{FF2B5EF4-FFF2-40B4-BE49-F238E27FC236}">
                <a16:creationId xmlns:a16="http://schemas.microsoft.com/office/drawing/2014/main" id="{5BD70AC3-2FFB-DFAA-A35E-55D9C94D6334}"/>
              </a:ext>
            </a:extLst>
          </p:cNvPr>
          <p:cNvSpPr txBox="1"/>
          <p:nvPr/>
        </p:nvSpPr>
        <p:spPr>
          <a:xfrm>
            <a:off x="5260368" y="6112913"/>
            <a:ext cx="3051424" cy="369332"/>
          </a:xfrm>
          <a:prstGeom prst="rect">
            <a:avLst/>
          </a:prstGeom>
          <a:noFill/>
        </p:spPr>
        <p:txBody>
          <a:bodyPr wrap="square" rtlCol="0">
            <a:spAutoFit/>
          </a:bodyPr>
          <a:lstStyle/>
          <a:p>
            <a:r>
              <a:rPr lang="en-US" dirty="0"/>
              <a:t>K = </a:t>
            </a:r>
            <a:r>
              <a:rPr lang="en-IN" sz="1800" kern="0" dirty="0">
                <a:effectLst/>
                <a:latin typeface="Times New Roman" panose="02020603050405020304" pitchFamily="18" charset="0"/>
                <a:ea typeface="SimSun" panose="02010600030101010101" pitchFamily="2" charset="-122"/>
              </a:rPr>
              <a:t>||</a:t>
            </a:r>
            <a:r>
              <a:rPr lang="en-IN" sz="1800" kern="0" dirty="0" err="1">
                <a:effectLst/>
                <a:latin typeface="Times New Roman" panose="02020603050405020304" pitchFamily="18" charset="0"/>
                <a:ea typeface="SimSun" panose="02010600030101010101" pitchFamily="2" charset="-122"/>
              </a:rPr>
              <a:t>X</a:t>
            </a:r>
            <a:r>
              <a:rPr lang="en-IN" sz="1800" kern="0" baseline="-25000" dirty="0" err="1">
                <a:effectLst/>
                <a:latin typeface="Times New Roman" panose="02020603050405020304" pitchFamily="18" charset="0"/>
                <a:ea typeface="SimSun" panose="02010600030101010101" pitchFamily="2" charset="-122"/>
              </a:rPr>
              <a:t>current</a:t>
            </a:r>
            <a:r>
              <a:rPr lang="en-IN" sz="1800" kern="0" baseline="-25000" dirty="0">
                <a:effectLst/>
                <a:latin typeface="Times New Roman" panose="02020603050405020304" pitchFamily="18" charset="0"/>
                <a:ea typeface="SimSun" panose="02010600030101010101" pitchFamily="2" charset="-122"/>
              </a:rPr>
              <a:t> </a:t>
            </a:r>
            <a:r>
              <a:rPr lang="en-IN" sz="1800" kern="0" dirty="0">
                <a:effectLst/>
                <a:latin typeface="Times New Roman" panose="02020603050405020304" pitchFamily="18" charset="0"/>
                <a:ea typeface="SimSun" panose="02010600030101010101" pitchFamily="2" charset="-122"/>
              </a:rPr>
              <a:t>– </a:t>
            </a:r>
            <a:r>
              <a:rPr lang="en-IN" sz="1800" kern="0" dirty="0" err="1">
                <a:effectLst/>
                <a:latin typeface="Times New Roman" panose="02020603050405020304" pitchFamily="18" charset="0"/>
                <a:ea typeface="SimSun" panose="02010600030101010101" pitchFamily="2" charset="-122"/>
              </a:rPr>
              <a:t>X</a:t>
            </a:r>
            <a:r>
              <a:rPr lang="en-IN" sz="1800" kern="0" baseline="-25000" dirty="0" err="1">
                <a:effectLst/>
                <a:latin typeface="Times New Roman" panose="02020603050405020304" pitchFamily="18" charset="0"/>
                <a:ea typeface="SimSun" panose="02010600030101010101" pitchFamily="2" charset="-122"/>
              </a:rPr>
              <a:t>goal</a:t>
            </a:r>
            <a:r>
              <a:rPr lang="en-IN" sz="1800" kern="0" dirty="0">
                <a:effectLst/>
                <a:latin typeface="Times New Roman" panose="02020603050405020304" pitchFamily="18" charset="0"/>
                <a:ea typeface="SimSun" panose="02010600030101010101" pitchFamily="2" charset="-122"/>
              </a:rPr>
              <a:t>|| </a:t>
            </a:r>
            <a:endParaRPr lang="en-IN" dirty="0"/>
          </a:p>
        </p:txBody>
      </p:sp>
      <p:sp>
        <p:nvSpPr>
          <p:cNvPr id="21" name="TextBox 20">
            <a:extLst>
              <a:ext uri="{FF2B5EF4-FFF2-40B4-BE49-F238E27FC236}">
                <a16:creationId xmlns:a16="http://schemas.microsoft.com/office/drawing/2014/main" id="{DC2C9826-B3F3-74F5-244A-DC763628E288}"/>
              </a:ext>
            </a:extLst>
          </p:cNvPr>
          <p:cNvSpPr txBox="1"/>
          <p:nvPr/>
        </p:nvSpPr>
        <p:spPr>
          <a:xfrm>
            <a:off x="1045397" y="2448374"/>
            <a:ext cx="4780051" cy="2125197"/>
          </a:xfrm>
          <a:prstGeom prst="rect">
            <a:avLst/>
          </a:prstGeom>
          <a:noFill/>
        </p:spPr>
        <p:txBody>
          <a:bodyPr wrap="square">
            <a:spAutoFit/>
          </a:bodyPr>
          <a:lstStyle/>
          <a:p>
            <a:pPr algn="just">
              <a:lnSpc>
                <a:spcPct val="150000"/>
              </a:lnSpc>
            </a:pPr>
            <a:r>
              <a:rPr lang="en-IN" sz="1800" kern="0" dirty="0">
                <a:effectLst/>
                <a:latin typeface="+mj-lt"/>
                <a:ea typeface="SimSun" panose="02010600030101010101" pitchFamily="2" charset="-122"/>
              </a:rPr>
              <a:t>The field is modelled by iterating over each of its grid cells and calculating the distance of each to the goal. Here also the standard Euclidean distance equation is used to calculate the distance between the current and the goal grid cells.</a:t>
            </a:r>
            <a:endParaRPr lang="en-IN" dirty="0">
              <a:latin typeface="+mj-lt"/>
            </a:endParaRPr>
          </a:p>
        </p:txBody>
      </p:sp>
      <p:sp>
        <p:nvSpPr>
          <p:cNvPr id="25" name="TextBox 24">
            <a:extLst>
              <a:ext uri="{FF2B5EF4-FFF2-40B4-BE49-F238E27FC236}">
                <a16:creationId xmlns:a16="http://schemas.microsoft.com/office/drawing/2014/main" id="{6229D04A-C11D-D359-0ED9-B257CAA587CB}"/>
              </a:ext>
            </a:extLst>
          </p:cNvPr>
          <p:cNvSpPr txBox="1"/>
          <p:nvPr/>
        </p:nvSpPr>
        <p:spPr>
          <a:xfrm>
            <a:off x="6631969" y="2574853"/>
            <a:ext cx="5121667" cy="1631216"/>
          </a:xfrm>
          <a:prstGeom prst="rect">
            <a:avLst/>
          </a:prstGeom>
          <a:noFill/>
        </p:spPr>
        <p:txBody>
          <a:bodyPr wrap="square">
            <a:spAutoFit/>
          </a:bodyPr>
          <a:lstStyle/>
          <a:p>
            <a:pPr algn="just"/>
            <a:r>
              <a:rPr lang="en-IN" sz="2000" kern="0" dirty="0">
                <a:effectLst/>
                <a:latin typeface="+mj-lt"/>
                <a:ea typeface="SimSun" panose="02010600030101010101" pitchFamily="2" charset="-122"/>
              </a:rPr>
              <a:t>The only difference in this function is the squared term. The functions turn into a parabolic equation where the lowest point of the parabola is the goal position. Other parameters of the equation change similarly to the Conical Potential Field</a:t>
            </a:r>
            <a:endParaRPr lang="en-IN" sz="2000" dirty="0">
              <a:latin typeface="+mj-lt"/>
            </a:endParaRPr>
          </a:p>
        </p:txBody>
      </p:sp>
      <p:pic>
        <p:nvPicPr>
          <p:cNvPr id="26" name="Picture 25">
            <a:extLst>
              <a:ext uri="{FF2B5EF4-FFF2-40B4-BE49-F238E27FC236}">
                <a16:creationId xmlns:a16="http://schemas.microsoft.com/office/drawing/2014/main" id="{70D3A8E1-2657-5B43-87A6-4B2A863627AE}"/>
              </a:ext>
            </a:extLst>
          </p:cNvPr>
          <p:cNvPicPr>
            <a:picLocks noChangeAspect="1"/>
          </p:cNvPicPr>
          <p:nvPr/>
        </p:nvPicPr>
        <p:blipFill>
          <a:blip r:embed="rId4"/>
          <a:stretch>
            <a:fillRect/>
          </a:stretch>
        </p:blipFill>
        <p:spPr>
          <a:xfrm>
            <a:off x="1379315" y="4686320"/>
            <a:ext cx="4119073" cy="1131008"/>
          </a:xfrm>
          <a:prstGeom prst="rect">
            <a:avLst/>
          </a:prstGeom>
        </p:spPr>
      </p:pic>
      <p:pic>
        <p:nvPicPr>
          <p:cNvPr id="27" name="Picture 26">
            <a:extLst>
              <a:ext uri="{FF2B5EF4-FFF2-40B4-BE49-F238E27FC236}">
                <a16:creationId xmlns:a16="http://schemas.microsoft.com/office/drawing/2014/main" id="{6617B742-A72D-BDFC-1320-776521B493FC}"/>
              </a:ext>
            </a:extLst>
          </p:cNvPr>
          <p:cNvPicPr>
            <a:picLocks noChangeAspect="1"/>
          </p:cNvPicPr>
          <p:nvPr/>
        </p:nvPicPr>
        <p:blipFill>
          <a:blip r:embed="rId5"/>
          <a:stretch>
            <a:fillRect/>
          </a:stretch>
        </p:blipFill>
        <p:spPr>
          <a:xfrm>
            <a:off x="7274104" y="4686320"/>
            <a:ext cx="3771022" cy="1161686"/>
          </a:xfrm>
          <a:prstGeom prst="rect">
            <a:avLst/>
          </a:prstGeom>
        </p:spPr>
      </p:pic>
      <p:cxnSp>
        <p:nvCxnSpPr>
          <p:cNvPr id="32" name="Connector: Elbow 31">
            <a:extLst>
              <a:ext uri="{FF2B5EF4-FFF2-40B4-BE49-F238E27FC236}">
                <a16:creationId xmlns:a16="http://schemas.microsoft.com/office/drawing/2014/main" id="{98E4BF90-9763-4EA3-E12D-86BE47D8FDA9}"/>
              </a:ext>
            </a:extLst>
          </p:cNvPr>
          <p:cNvCxnSpPr>
            <a:cxnSpLocks/>
          </p:cNvCxnSpPr>
          <p:nvPr/>
        </p:nvCxnSpPr>
        <p:spPr>
          <a:xfrm rot="10800000" flipV="1">
            <a:off x="3780891" y="829807"/>
            <a:ext cx="2044557" cy="522425"/>
          </a:xfrm>
          <a:prstGeom prst="bentConnector3">
            <a:avLst>
              <a:gd name="adj1" fmla="val 100754"/>
            </a:avLst>
          </a:prstGeom>
          <a:ln>
            <a:tailEnd type="triangle"/>
          </a:ln>
        </p:spPr>
        <p:style>
          <a:lnRef idx="1">
            <a:schemeClr val="dk1"/>
          </a:lnRef>
          <a:fillRef idx="0">
            <a:schemeClr val="dk1"/>
          </a:fillRef>
          <a:effectRef idx="0">
            <a:schemeClr val="dk1"/>
          </a:effectRef>
          <a:fontRef idx="minor">
            <a:schemeClr val="tx1"/>
          </a:fontRef>
        </p:style>
      </p:cxnSp>
      <p:cxnSp>
        <p:nvCxnSpPr>
          <p:cNvPr id="41" name="Connector: Elbow 40">
            <a:extLst>
              <a:ext uri="{FF2B5EF4-FFF2-40B4-BE49-F238E27FC236}">
                <a16:creationId xmlns:a16="http://schemas.microsoft.com/office/drawing/2014/main" id="{F9D5CEDD-3058-73C0-8F7A-F14AB23BB6D4}"/>
              </a:ext>
            </a:extLst>
          </p:cNvPr>
          <p:cNvCxnSpPr>
            <a:cxnSpLocks/>
          </p:cNvCxnSpPr>
          <p:nvPr/>
        </p:nvCxnSpPr>
        <p:spPr>
          <a:xfrm>
            <a:off x="5825448" y="829806"/>
            <a:ext cx="3019746" cy="484132"/>
          </a:xfrm>
          <a:prstGeom prst="bentConnector3">
            <a:avLst>
              <a:gd name="adj1" fmla="val 99674"/>
            </a:avLst>
          </a:prstGeom>
          <a:ln>
            <a:tailEnd type="triangle"/>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C862634E-97DF-1D70-178A-7F49B9941D97}"/>
              </a:ext>
            </a:extLst>
          </p:cNvPr>
          <p:cNvCxnSpPr/>
          <p:nvPr/>
        </p:nvCxnSpPr>
        <p:spPr>
          <a:xfrm>
            <a:off x="6174769" y="703066"/>
            <a:ext cx="0" cy="12674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4120510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F0D81FB-092B-2810-1AA4-DD021FA546E8}"/>
              </a:ext>
            </a:extLst>
          </p:cNvPr>
          <p:cNvSpPr txBox="1"/>
          <p:nvPr/>
        </p:nvSpPr>
        <p:spPr>
          <a:xfrm>
            <a:off x="4621658" y="431781"/>
            <a:ext cx="2948683" cy="369601"/>
          </a:xfrm>
          <a:prstGeom prst="rect">
            <a:avLst/>
          </a:prstGeom>
          <a:noFill/>
        </p:spPr>
        <p:txBody>
          <a:bodyPr wrap="square">
            <a:spAutoFit/>
          </a:bodyPr>
          <a:lstStyle/>
          <a:p>
            <a:r>
              <a:rPr lang="en-IN" sz="1800" b="1" kern="0" dirty="0">
                <a:effectLst/>
                <a:latin typeface="Times New Roman" panose="02020603050405020304" pitchFamily="18" charset="0"/>
                <a:ea typeface="SimSun" panose="02010600030101010101" pitchFamily="2" charset="-122"/>
              </a:rPr>
              <a:t>Repulsive Field Parameters</a:t>
            </a:r>
            <a:endParaRPr lang="en-IN" dirty="0"/>
          </a:p>
        </p:txBody>
      </p:sp>
      <p:sp>
        <p:nvSpPr>
          <p:cNvPr id="9" name="TextBox 8">
            <a:extLst>
              <a:ext uri="{FF2B5EF4-FFF2-40B4-BE49-F238E27FC236}">
                <a16:creationId xmlns:a16="http://schemas.microsoft.com/office/drawing/2014/main" id="{4B64263E-675B-1303-60FD-0361EC1A3C40}"/>
              </a:ext>
            </a:extLst>
          </p:cNvPr>
          <p:cNvSpPr txBox="1"/>
          <p:nvPr/>
        </p:nvSpPr>
        <p:spPr>
          <a:xfrm>
            <a:off x="309937" y="1022481"/>
            <a:ext cx="11572126" cy="1866665"/>
          </a:xfrm>
          <a:prstGeom prst="rect">
            <a:avLst/>
          </a:prstGeom>
          <a:noFill/>
        </p:spPr>
        <p:txBody>
          <a:bodyPr wrap="square">
            <a:spAutoFit/>
          </a:bodyPr>
          <a:lstStyle/>
          <a:p>
            <a:pPr marL="285750" indent="-285750">
              <a:buFont typeface="Arial" panose="020B0604020202020204" pitchFamily="34" charset="0"/>
              <a:buChar char="•"/>
            </a:pPr>
            <a:r>
              <a:rPr lang="en-IN" sz="1800" kern="0" dirty="0">
                <a:effectLst/>
                <a:latin typeface="Times New Roman" panose="02020603050405020304" pitchFamily="18" charset="0"/>
                <a:ea typeface="SimSun" panose="02010600030101010101" pitchFamily="2" charset="-122"/>
              </a:rPr>
              <a:t>The basic principle is that the repulsive field pushes the robot’s path away from obstacles while extending towards the goal</a:t>
            </a:r>
            <a:r>
              <a:rPr lang="en-IN" kern="0" dirty="0">
                <a:latin typeface="Times New Roman" panose="02020603050405020304" pitchFamily="18" charset="0"/>
                <a:ea typeface="SimSun" panose="02010600030101010101" pitchFamily="2" charset="-122"/>
              </a:rPr>
              <a:t>.</a:t>
            </a:r>
          </a:p>
          <a:p>
            <a:pPr marL="285750" indent="-285750">
              <a:buFont typeface="Arial" panose="020B0604020202020204" pitchFamily="34" charset="0"/>
              <a:buChar char="•"/>
            </a:pPr>
            <a:r>
              <a:rPr lang="en-IN" sz="1800" spc="-5" dirty="0">
                <a:effectLst/>
                <a:latin typeface="Times New Roman" panose="02020603050405020304" pitchFamily="18" charset="0"/>
                <a:ea typeface="SimSun" panose="02010600030101010101" pitchFamily="2" charset="-122"/>
              </a:rPr>
              <a:t>An ideal repulsive field must have the following qualities –</a:t>
            </a:r>
          </a:p>
          <a:p>
            <a:pPr marL="800100" lvl="1" indent="-342900" algn="just">
              <a:lnSpc>
                <a:spcPct val="95000"/>
              </a:lnSpc>
              <a:spcAft>
                <a:spcPts val="600"/>
              </a:spcAft>
              <a:buFont typeface="Wingdings" panose="05000000000000000000" pitchFamily="2" charset="2"/>
              <a:buChar char=""/>
              <a:tabLst>
                <a:tab pos="182880" algn="l"/>
              </a:tabLst>
            </a:pPr>
            <a:r>
              <a:rPr lang="en-IN" spc="-5" dirty="0">
                <a:effectLst/>
                <a:latin typeface="Times New Roman" panose="02020603050405020304" pitchFamily="18" charset="0"/>
                <a:ea typeface="SimSun" panose="02010600030101010101" pitchFamily="2" charset="-122"/>
              </a:rPr>
              <a:t>Never allow a robot to collide with any obstacle.</a:t>
            </a:r>
          </a:p>
          <a:p>
            <a:pPr marL="800100" lvl="1" indent="-342900" algn="just">
              <a:lnSpc>
                <a:spcPct val="95000"/>
              </a:lnSpc>
              <a:spcAft>
                <a:spcPts val="600"/>
              </a:spcAft>
              <a:buFont typeface="Wingdings" panose="05000000000000000000" pitchFamily="2" charset="2"/>
              <a:buChar char=""/>
              <a:tabLst>
                <a:tab pos="182880" algn="l"/>
              </a:tabLst>
            </a:pPr>
            <a:r>
              <a:rPr lang="en-IN" spc="-5" dirty="0">
                <a:effectLst/>
                <a:latin typeface="Times New Roman" panose="02020603050405020304" pitchFamily="18" charset="0"/>
                <a:ea typeface="SimSun" panose="02010600030101010101" pitchFamily="2" charset="-122"/>
              </a:rPr>
              <a:t>Reinforce keeping an additional safety distance.</a:t>
            </a:r>
          </a:p>
          <a:p>
            <a:pPr marL="800100" lvl="1" indent="-342900" algn="just">
              <a:lnSpc>
                <a:spcPct val="95000"/>
              </a:lnSpc>
              <a:spcAft>
                <a:spcPts val="600"/>
              </a:spcAft>
              <a:buFont typeface="Wingdings" panose="05000000000000000000" pitchFamily="2" charset="2"/>
              <a:buChar char=""/>
              <a:tabLst>
                <a:tab pos="182880" algn="l"/>
              </a:tabLst>
            </a:pPr>
            <a:r>
              <a:rPr lang="en-IN" spc="-5" dirty="0">
                <a:effectLst/>
                <a:latin typeface="Times New Roman" panose="02020603050405020304" pitchFamily="18" charset="0"/>
                <a:ea typeface="SimSun" panose="02010600030101010101" pitchFamily="2" charset="-122"/>
              </a:rPr>
              <a:t>Have a limited range of influence.</a:t>
            </a:r>
          </a:p>
        </p:txBody>
      </p:sp>
      <p:pic>
        <p:nvPicPr>
          <p:cNvPr id="10" name="Picture 9">
            <a:extLst>
              <a:ext uri="{FF2B5EF4-FFF2-40B4-BE49-F238E27FC236}">
                <a16:creationId xmlns:a16="http://schemas.microsoft.com/office/drawing/2014/main" id="{2DF0A0BB-E0E2-F5E3-F0FC-17D41548578C}"/>
              </a:ext>
            </a:extLst>
          </p:cNvPr>
          <p:cNvPicPr>
            <a:picLocks noChangeAspect="1"/>
          </p:cNvPicPr>
          <p:nvPr/>
        </p:nvPicPr>
        <p:blipFill>
          <a:blip r:embed="rId2"/>
          <a:stretch>
            <a:fillRect/>
          </a:stretch>
        </p:blipFill>
        <p:spPr>
          <a:xfrm>
            <a:off x="309937" y="3599522"/>
            <a:ext cx="5580580" cy="1614287"/>
          </a:xfrm>
          <a:prstGeom prst="rect">
            <a:avLst/>
          </a:prstGeom>
        </p:spPr>
      </p:pic>
      <p:sp>
        <p:nvSpPr>
          <p:cNvPr id="12" name="TextBox 11">
            <a:extLst>
              <a:ext uri="{FF2B5EF4-FFF2-40B4-BE49-F238E27FC236}">
                <a16:creationId xmlns:a16="http://schemas.microsoft.com/office/drawing/2014/main" id="{C8972A05-F451-1A94-8444-39B247D53268}"/>
              </a:ext>
            </a:extLst>
          </p:cNvPr>
          <p:cNvSpPr txBox="1"/>
          <p:nvPr/>
        </p:nvSpPr>
        <p:spPr>
          <a:xfrm>
            <a:off x="698642" y="3059668"/>
            <a:ext cx="4294597" cy="369332"/>
          </a:xfrm>
          <a:prstGeom prst="rect">
            <a:avLst/>
          </a:prstGeom>
          <a:noFill/>
        </p:spPr>
        <p:txBody>
          <a:bodyPr wrap="square">
            <a:spAutoFit/>
          </a:bodyPr>
          <a:lstStyle/>
          <a:p>
            <a:r>
              <a:rPr lang="en-IN" sz="1800" b="1" kern="0" dirty="0">
                <a:effectLst/>
                <a:latin typeface="Times New Roman" panose="02020603050405020304" pitchFamily="18" charset="0"/>
                <a:ea typeface="SimSun" panose="02010600030101010101" pitchFamily="2" charset="-122"/>
              </a:rPr>
              <a:t>1. Expanding the size of map obstacles</a:t>
            </a:r>
            <a:endParaRPr lang="en-IN" dirty="0"/>
          </a:p>
        </p:txBody>
      </p:sp>
      <p:sp>
        <p:nvSpPr>
          <p:cNvPr id="14" name="TextBox 13">
            <a:extLst>
              <a:ext uri="{FF2B5EF4-FFF2-40B4-BE49-F238E27FC236}">
                <a16:creationId xmlns:a16="http://schemas.microsoft.com/office/drawing/2014/main" id="{D9B2440B-A636-AD0E-A5FB-EDF82C75560D}"/>
              </a:ext>
            </a:extLst>
          </p:cNvPr>
          <p:cNvSpPr txBox="1"/>
          <p:nvPr/>
        </p:nvSpPr>
        <p:spPr>
          <a:xfrm>
            <a:off x="7198763" y="3110245"/>
            <a:ext cx="6102848" cy="369332"/>
          </a:xfrm>
          <a:prstGeom prst="rect">
            <a:avLst/>
          </a:prstGeom>
          <a:noFill/>
        </p:spPr>
        <p:txBody>
          <a:bodyPr wrap="square">
            <a:spAutoFit/>
          </a:bodyPr>
          <a:lstStyle/>
          <a:p>
            <a:r>
              <a:rPr lang="en-IN" sz="1800" b="1" kern="0" dirty="0">
                <a:effectLst/>
                <a:latin typeface="Times New Roman" panose="02020603050405020304" pitchFamily="18" charset="0"/>
                <a:ea typeface="SimSun" panose="02010600030101010101" pitchFamily="2" charset="-122"/>
              </a:rPr>
              <a:t>Creating an additional buffer zone</a:t>
            </a:r>
            <a:endParaRPr lang="en-IN" dirty="0"/>
          </a:p>
        </p:txBody>
      </p:sp>
      <p:pic>
        <p:nvPicPr>
          <p:cNvPr id="15" name="Picture 14">
            <a:extLst>
              <a:ext uri="{FF2B5EF4-FFF2-40B4-BE49-F238E27FC236}">
                <a16:creationId xmlns:a16="http://schemas.microsoft.com/office/drawing/2014/main" id="{60CE3514-72E7-9CD6-B1E4-1B5A402CFDEE}"/>
              </a:ext>
            </a:extLst>
          </p:cNvPr>
          <p:cNvPicPr>
            <a:picLocks noChangeAspect="1"/>
          </p:cNvPicPr>
          <p:nvPr/>
        </p:nvPicPr>
        <p:blipFill>
          <a:blip r:embed="rId3"/>
          <a:stretch>
            <a:fillRect/>
          </a:stretch>
        </p:blipFill>
        <p:spPr>
          <a:xfrm>
            <a:off x="6301484" y="3599522"/>
            <a:ext cx="5354548" cy="1614287"/>
          </a:xfrm>
          <a:prstGeom prst="rect">
            <a:avLst/>
          </a:prstGeom>
        </p:spPr>
      </p:pic>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6215F5B7-1A9A-7E17-3DA5-5847959338E7}"/>
                  </a:ext>
                </a:extLst>
              </p:cNvPr>
              <p:cNvSpPr txBox="1"/>
              <p:nvPr/>
            </p:nvSpPr>
            <p:spPr>
              <a:xfrm>
                <a:off x="5411056" y="5361478"/>
                <a:ext cx="6657654" cy="443326"/>
              </a:xfrm>
              <a:prstGeom prst="rect">
                <a:avLst/>
              </a:prstGeom>
              <a:noFill/>
            </p:spPr>
            <p:txBody>
              <a:bodyPr wrap="square">
                <a:spAutoFit/>
              </a:bodyPr>
              <a:lstStyle/>
              <a:p>
                <a:pPr marL="365760" indent="-182880" algn="ctr">
                  <a:lnSpc>
                    <a:spcPct val="95000"/>
                  </a:lnSpc>
                  <a:spcAft>
                    <a:spcPts val="600"/>
                  </a:spcAft>
                  <a:tabLst>
                    <a:tab pos="182880" algn="l"/>
                  </a:tabLst>
                </a:pPr>
                <a14:m>
                  <m:oMathPara xmlns:m="http://schemas.openxmlformats.org/officeDocument/2006/math">
                    <m:oMathParaPr>
                      <m:jc m:val="centerGroup"/>
                    </m:oMathParaPr>
                    <m:oMath xmlns:m="http://schemas.openxmlformats.org/officeDocument/2006/math">
                      <m:sSup>
                        <m:sSupPr>
                          <m:ctrlPr>
                            <a:rPr lang="en-IN" sz="1800" i="1" spc="-5" smtClean="0">
                              <a:effectLst/>
                              <a:latin typeface="Cambria Math" panose="02040503050406030204" pitchFamily="18" charset="0"/>
                              <a:ea typeface="SimSun" panose="02010600030101010101" pitchFamily="2" charset="-122"/>
                            </a:rPr>
                          </m:ctrlPr>
                        </m:sSupPr>
                        <m:e>
                          <m:r>
                            <a:rPr lang="en-IN" sz="1800" i="1" spc="-5">
                              <a:effectLst/>
                              <a:latin typeface="Cambria Math" panose="02040503050406030204" pitchFamily="18" charset="0"/>
                              <a:ea typeface="SimSun" panose="02010600030101010101" pitchFamily="2" charset="-122"/>
                            </a:rPr>
                            <m:t>𝑒</m:t>
                          </m:r>
                        </m:e>
                        <m:sup>
                          <m:r>
                            <a:rPr lang="en-IN" sz="1800" i="1" spc="-5">
                              <a:effectLst/>
                              <a:latin typeface="Cambria Math" panose="02040503050406030204" pitchFamily="18" charset="0"/>
                              <a:ea typeface="SimSun" panose="02010600030101010101" pitchFamily="2" charset="-122"/>
                            </a:rPr>
                            <m:t>𝑘</m:t>
                          </m:r>
                          <m:r>
                            <a:rPr lang="en-IN" sz="1800" i="1" spc="-5">
                              <a:effectLst/>
                              <a:latin typeface="Cambria Math" panose="02040503050406030204" pitchFamily="18" charset="0"/>
                              <a:ea typeface="SimSun" panose="02010600030101010101" pitchFamily="2" charset="-122"/>
                            </a:rPr>
                            <m:t>∗(</m:t>
                          </m:r>
                          <m:r>
                            <a:rPr lang="en-IN" sz="1800" i="1" spc="-5">
                              <a:effectLst/>
                              <a:latin typeface="Cambria Math" panose="02040503050406030204" pitchFamily="18" charset="0"/>
                              <a:ea typeface="SimSun" panose="02010600030101010101" pitchFamily="2" charset="-122"/>
                            </a:rPr>
                            <m:t>𝑟</m:t>
                          </m:r>
                          <m:r>
                            <a:rPr lang="en-IN" sz="1800" i="1" spc="-5">
                              <a:effectLst/>
                              <a:latin typeface="Cambria Math" panose="02040503050406030204" pitchFamily="18" charset="0"/>
                              <a:ea typeface="SimSun" panose="02010600030101010101" pitchFamily="2" charset="-122"/>
                            </a:rPr>
                            <m:t>−</m:t>
                          </m:r>
                          <m:r>
                            <a:rPr lang="en-IN" sz="1800" i="1" spc="-5">
                              <a:effectLst/>
                              <a:latin typeface="Cambria Math" panose="02040503050406030204" pitchFamily="18" charset="0"/>
                              <a:ea typeface="SimSun" panose="02010600030101010101" pitchFamily="2" charset="-122"/>
                            </a:rPr>
                            <m:t>𝑑</m:t>
                          </m:r>
                          <m:r>
                            <a:rPr lang="en-IN" sz="1800" i="1" spc="-5">
                              <a:effectLst/>
                              <a:latin typeface="Cambria Math" panose="02040503050406030204" pitchFamily="18" charset="0"/>
                              <a:ea typeface="SimSun" panose="02010600030101010101" pitchFamily="2" charset="-122"/>
                            </a:rPr>
                            <m:t>)</m:t>
                          </m:r>
                        </m:sup>
                      </m:sSup>
                    </m:oMath>
                  </m:oMathPara>
                </a14:m>
                <a:endParaRPr lang="en-IN" sz="1100" spc="-5" dirty="0">
                  <a:effectLst/>
                  <a:latin typeface="Times New Roman" panose="02020603050405020304" pitchFamily="18" charset="0"/>
                  <a:ea typeface="SimSun" panose="02010600030101010101" pitchFamily="2" charset="-122"/>
                </a:endParaRPr>
              </a:p>
            </p:txBody>
          </p:sp>
        </mc:Choice>
        <mc:Fallback xmlns="">
          <p:sp>
            <p:nvSpPr>
              <p:cNvPr id="17" name="TextBox 16">
                <a:extLst>
                  <a:ext uri="{FF2B5EF4-FFF2-40B4-BE49-F238E27FC236}">
                    <a16:creationId xmlns:a16="http://schemas.microsoft.com/office/drawing/2014/main" id="{6215F5B7-1A9A-7E17-3DA5-5847959338E7}"/>
                  </a:ext>
                </a:extLst>
              </p:cNvPr>
              <p:cNvSpPr txBox="1">
                <a:spLocks noRot="1" noChangeAspect="1" noMove="1" noResize="1" noEditPoints="1" noAdjustHandles="1" noChangeArrowheads="1" noChangeShapeType="1" noTextEdit="1"/>
              </p:cNvSpPr>
              <p:nvPr/>
            </p:nvSpPr>
            <p:spPr>
              <a:xfrm>
                <a:off x="5411056" y="5361478"/>
                <a:ext cx="6657654" cy="443326"/>
              </a:xfrm>
              <a:prstGeom prst="rect">
                <a:avLst/>
              </a:prstGeom>
              <a:blipFill>
                <a:blip r:embed="rId4"/>
                <a:stretch>
                  <a:fillRect/>
                </a:stretch>
              </a:blipFill>
            </p:spPr>
            <p:txBody>
              <a:bodyPr/>
              <a:lstStyle/>
              <a:p>
                <a:r>
                  <a:rPr lang="en-IN">
                    <a:noFill/>
                  </a:rPr>
                  <a:t> </a:t>
                </a:r>
              </a:p>
            </p:txBody>
          </p:sp>
        </mc:Fallback>
      </mc:AlternateContent>
      <p:sp>
        <p:nvSpPr>
          <p:cNvPr id="19" name="TextBox 18">
            <a:extLst>
              <a:ext uri="{FF2B5EF4-FFF2-40B4-BE49-F238E27FC236}">
                <a16:creationId xmlns:a16="http://schemas.microsoft.com/office/drawing/2014/main" id="{A4AC6727-D0D4-8D3C-2A5D-D8014F0D76AB}"/>
              </a:ext>
            </a:extLst>
          </p:cNvPr>
          <p:cNvSpPr txBox="1"/>
          <p:nvPr/>
        </p:nvSpPr>
        <p:spPr>
          <a:xfrm>
            <a:off x="698642" y="5650853"/>
            <a:ext cx="6657654" cy="369332"/>
          </a:xfrm>
          <a:prstGeom prst="rect">
            <a:avLst/>
          </a:prstGeom>
          <a:noFill/>
        </p:spPr>
        <p:txBody>
          <a:bodyPr wrap="square">
            <a:spAutoFit/>
          </a:bodyPr>
          <a:lstStyle/>
          <a:p>
            <a:r>
              <a:rPr lang="en-IN" sz="1800" b="1" kern="0" dirty="0">
                <a:effectLst/>
                <a:latin typeface="Times New Roman" panose="02020603050405020304" pitchFamily="18" charset="0"/>
                <a:ea typeface="SimSun" panose="02010600030101010101" pitchFamily="2" charset="-122"/>
              </a:rPr>
              <a:t>Generating the Total Potential Field</a:t>
            </a:r>
            <a:endParaRPr lang="en-IN" dirty="0"/>
          </a:p>
        </p:txBody>
      </p:sp>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C4C51157-E131-4747-0860-46E9A9C6D109}"/>
                  </a:ext>
                </a:extLst>
              </p:cNvPr>
              <p:cNvSpPr txBox="1"/>
              <p:nvPr/>
            </p:nvSpPr>
            <p:spPr>
              <a:xfrm>
                <a:off x="-986319" y="6020185"/>
                <a:ext cx="6657654" cy="472950"/>
              </a:xfrm>
              <a:prstGeom prst="rect">
                <a:avLst/>
              </a:prstGeom>
              <a:noFill/>
            </p:spPr>
            <p:txBody>
              <a:bodyPr wrap="square">
                <a:spAutoFit/>
              </a:bodyPr>
              <a:lstStyle/>
              <a:p>
                <a:pPr marL="365760" indent="-182880" algn="ctr">
                  <a:lnSpc>
                    <a:spcPct val="95000"/>
                  </a:lnSpc>
                  <a:spcAft>
                    <a:spcPts val="600"/>
                  </a:spcAft>
                  <a:tabLst>
                    <a:tab pos="182880" algn="l"/>
                  </a:tabLst>
                </a:pPr>
                <a14:m>
                  <m:oMathPara xmlns:m="http://schemas.openxmlformats.org/officeDocument/2006/math">
                    <m:oMathParaPr>
                      <m:jc m:val="centerGroup"/>
                    </m:oMathParaPr>
                    <m:oMath xmlns:m="http://schemas.openxmlformats.org/officeDocument/2006/math">
                      <m:sSub>
                        <m:sSubPr>
                          <m:ctrlPr>
                            <a:rPr lang="en-IN" sz="2000" i="1" spc="-5" baseline="-25000" smtClean="0">
                              <a:effectLst/>
                              <a:latin typeface="Cambria Math" panose="02040503050406030204" pitchFamily="18" charset="0"/>
                              <a:ea typeface="SimSun" panose="02010600030101010101" pitchFamily="2" charset="-122"/>
                            </a:rPr>
                          </m:ctrlPr>
                        </m:sSubPr>
                        <m:e>
                          <m:r>
                            <a:rPr lang="en-IN" sz="2000" i="1" spc="-5" baseline="-25000">
                              <a:effectLst/>
                              <a:latin typeface="Cambria Math" panose="02040503050406030204" pitchFamily="18" charset="0"/>
                              <a:ea typeface="SimSun" panose="02010600030101010101" pitchFamily="2" charset="-122"/>
                            </a:rPr>
                            <m:t>𝑈</m:t>
                          </m:r>
                        </m:e>
                        <m:sub>
                          <m:r>
                            <a:rPr lang="en-IN" sz="2000" i="1" spc="-5" baseline="-25000">
                              <a:effectLst/>
                              <a:latin typeface="Cambria Math" panose="02040503050406030204" pitchFamily="18" charset="0"/>
                              <a:ea typeface="SimSun" panose="02010600030101010101" pitchFamily="2" charset="-122"/>
                            </a:rPr>
                            <m:t>𝑡𝑜𝑡𝑎𝑙</m:t>
                          </m:r>
                        </m:sub>
                      </m:sSub>
                      <m:d>
                        <m:dPr>
                          <m:ctrlPr>
                            <a:rPr lang="en-IN" sz="2000" i="1" spc="-5" baseline="-25000">
                              <a:effectLst/>
                              <a:latin typeface="Cambria Math" panose="02040503050406030204" pitchFamily="18" charset="0"/>
                              <a:ea typeface="SimSun" panose="02010600030101010101" pitchFamily="2" charset="-122"/>
                            </a:rPr>
                          </m:ctrlPr>
                        </m:dPr>
                        <m:e>
                          <m:r>
                            <m:rPr>
                              <m:sty m:val="p"/>
                            </m:rPr>
                            <a:rPr lang="en-IN" sz="2000" spc="-5" baseline="-25000">
                              <a:effectLst/>
                              <a:latin typeface="Cambria Math" panose="02040503050406030204" pitchFamily="18" charset="0"/>
                              <a:ea typeface="SimSun" panose="02010600030101010101" pitchFamily="2" charset="-122"/>
                            </a:rPr>
                            <m:t>X</m:t>
                          </m:r>
                        </m:e>
                      </m:d>
                      <m:r>
                        <a:rPr lang="en-IN" sz="2000" spc="-5" baseline="-25000">
                          <a:effectLst/>
                          <a:latin typeface="Cambria Math" panose="02040503050406030204" pitchFamily="18" charset="0"/>
                          <a:ea typeface="SimSun" panose="02010600030101010101" pitchFamily="2" charset="-122"/>
                        </a:rPr>
                        <m:t>= </m:t>
                      </m:r>
                      <m:sSub>
                        <m:sSubPr>
                          <m:ctrlPr>
                            <a:rPr lang="en-IN" sz="2000" i="1" spc="-5" baseline="-25000">
                              <a:effectLst/>
                              <a:latin typeface="Cambria Math" panose="02040503050406030204" pitchFamily="18" charset="0"/>
                              <a:ea typeface="SimSun" panose="02010600030101010101" pitchFamily="2" charset="-122"/>
                            </a:rPr>
                          </m:ctrlPr>
                        </m:sSubPr>
                        <m:e>
                          <m:r>
                            <a:rPr lang="en-IN" sz="2000" i="1" spc="-5" baseline="-25000">
                              <a:effectLst/>
                              <a:latin typeface="Cambria Math" panose="02040503050406030204" pitchFamily="18" charset="0"/>
                              <a:ea typeface="SimSun" panose="02010600030101010101" pitchFamily="2" charset="-122"/>
                            </a:rPr>
                            <m:t>𝑈</m:t>
                          </m:r>
                        </m:e>
                        <m:sub>
                          <m:r>
                            <a:rPr lang="en-IN" sz="2000" i="1" spc="-5" baseline="-25000">
                              <a:effectLst/>
                              <a:latin typeface="Cambria Math" panose="02040503050406030204" pitchFamily="18" charset="0"/>
                              <a:ea typeface="SimSun" panose="02010600030101010101" pitchFamily="2" charset="-122"/>
                            </a:rPr>
                            <m:t>𝑎𝑡𝑡</m:t>
                          </m:r>
                        </m:sub>
                      </m:sSub>
                      <m:d>
                        <m:dPr>
                          <m:ctrlPr>
                            <a:rPr lang="en-IN" sz="2000" i="1" spc="-5" baseline="-25000">
                              <a:effectLst/>
                              <a:latin typeface="Cambria Math" panose="02040503050406030204" pitchFamily="18" charset="0"/>
                              <a:ea typeface="SimSun" panose="02010600030101010101" pitchFamily="2" charset="-122"/>
                            </a:rPr>
                          </m:ctrlPr>
                        </m:dPr>
                        <m:e>
                          <m:r>
                            <m:rPr>
                              <m:sty m:val="p"/>
                            </m:rPr>
                            <a:rPr lang="en-IN" sz="2000" spc="-5" baseline="-25000">
                              <a:effectLst/>
                              <a:latin typeface="Cambria Math" panose="02040503050406030204" pitchFamily="18" charset="0"/>
                              <a:ea typeface="SimSun" panose="02010600030101010101" pitchFamily="2" charset="-122"/>
                            </a:rPr>
                            <m:t>X</m:t>
                          </m:r>
                        </m:e>
                      </m:d>
                      <m:r>
                        <a:rPr lang="en-IN" sz="2000" i="1" spc="-5" baseline="-25000">
                          <a:effectLst/>
                          <a:latin typeface="Cambria Math" panose="02040503050406030204" pitchFamily="18" charset="0"/>
                          <a:ea typeface="SimSun" panose="02010600030101010101" pitchFamily="2" charset="-122"/>
                        </a:rPr>
                        <m:t>+ </m:t>
                      </m:r>
                      <m:sSub>
                        <m:sSubPr>
                          <m:ctrlPr>
                            <a:rPr lang="en-IN" sz="2000" i="1" spc="-5" baseline="-25000">
                              <a:effectLst/>
                              <a:latin typeface="Cambria Math" panose="02040503050406030204" pitchFamily="18" charset="0"/>
                              <a:ea typeface="SimSun" panose="02010600030101010101" pitchFamily="2" charset="-122"/>
                            </a:rPr>
                          </m:ctrlPr>
                        </m:sSubPr>
                        <m:e>
                          <m:r>
                            <a:rPr lang="en-IN" sz="2000" i="1" spc="-5" baseline="-25000">
                              <a:effectLst/>
                              <a:latin typeface="Cambria Math" panose="02040503050406030204" pitchFamily="18" charset="0"/>
                              <a:ea typeface="SimSun" panose="02010600030101010101" pitchFamily="2" charset="-122"/>
                            </a:rPr>
                            <m:t>𝑈</m:t>
                          </m:r>
                        </m:e>
                        <m:sub>
                          <m:r>
                            <a:rPr lang="en-IN" sz="2000" i="1" spc="-5" baseline="-25000">
                              <a:effectLst/>
                              <a:latin typeface="Cambria Math" panose="02040503050406030204" pitchFamily="18" charset="0"/>
                              <a:ea typeface="SimSun" panose="02010600030101010101" pitchFamily="2" charset="-122"/>
                            </a:rPr>
                            <m:t>𝑟𝑒𝑝</m:t>
                          </m:r>
                        </m:sub>
                      </m:sSub>
                      <m:r>
                        <a:rPr lang="en-IN" sz="2000" spc="-5" baseline="-25000">
                          <a:effectLst/>
                          <a:latin typeface="Cambria Math" panose="02040503050406030204" pitchFamily="18" charset="0"/>
                          <a:ea typeface="SimSun" panose="02010600030101010101" pitchFamily="2" charset="-122"/>
                        </a:rPr>
                        <m:t>(</m:t>
                      </m:r>
                      <m:r>
                        <m:rPr>
                          <m:sty m:val="p"/>
                        </m:rPr>
                        <a:rPr lang="en-IN" sz="2000" spc="-5" baseline="-25000">
                          <a:effectLst/>
                          <a:latin typeface="Cambria Math" panose="02040503050406030204" pitchFamily="18" charset="0"/>
                          <a:ea typeface="SimSun" panose="02010600030101010101" pitchFamily="2" charset="-122"/>
                        </a:rPr>
                        <m:t>X</m:t>
                      </m:r>
                      <m:r>
                        <a:rPr lang="en-IN" sz="2000" spc="-5" baseline="-25000">
                          <a:effectLst/>
                          <a:latin typeface="Cambria Math" panose="02040503050406030204" pitchFamily="18" charset="0"/>
                          <a:ea typeface="SimSun" panose="02010600030101010101" pitchFamily="2" charset="-122"/>
                        </a:rPr>
                        <m:t>)</m:t>
                      </m:r>
                    </m:oMath>
                  </m:oMathPara>
                </a14:m>
                <a:endParaRPr lang="en-IN" sz="1100" spc="-5" dirty="0">
                  <a:effectLst/>
                  <a:latin typeface="Times New Roman" panose="02020603050405020304" pitchFamily="18" charset="0"/>
                  <a:ea typeface="SimSun" panose="02010600030101010101" pitchFamily="2" charset="-122"/>
                </a:endParaRPr>
              </a:p>
            </p:txBody>
          </p:sp>
        </mc:Choice>
        <mc:Fallback xmlns="">
          <p:sp>
            <p:nvSpPr>
              <p:cNvPr id="21" name="TextBox 20">
                <a:extLst>
                  <a:ext uri="{FF2B5EF4-FFF2-40B4-BE49-F238E27FC236}">
                    <a16:creationId xmlns:a16="http://schemas.microsoft.com/office/drawing/2014/main" id="{C4C51157-E131-4747-0860-46E9A9C6D109}"/>
                  </a:ext>
                </a:extLst>
              </p:cNvPr>
              <p:cNvSpPr txBox="1">
                <a:spLocks noRot="1" noChangeAspect="1" noMove="1" noResize="1" noEditPoints="1" noAdjustHandles="1" noChangeArrowheads="1" noChangeShapeType="1" noTextEdit="1"/>
              </p:cNvSpPr>
              <p:nvPr/>
            </p:nvSpPr>
            <p:spPr>
              <a:xfrm>
                <a:off x="-986319" y="6020185"/>
                <a:ext cx="6657654" cy="472950"/>
              </a:xfrm>
              <a:prstGeom prst="rect">
                <a:avLst/>
              </a:prstGeom>
              <a:blipFill>
                <a:blip r:embed="rId5"/>
                <a:stretch>
                  <a:fillRect b="-7792"/>
                </a:stretch>
              </a:blipFill>
            </p:spPr>
            <p:txBody>
              <a:bodyPr/>
              <a:lstStyle/>
              <a:p>
                <a:r>
                  <a:rPr lang="en-IN">
                    <a:noFill/>
                  </a:rPr>
                  <a:t> </a:t>
                </a:r>
              </a:p>
            </p:txBody>
          </p:sp>
        </mc:Fallback>
      </mc:AlternateContent>
    </p:spTree>
    <p:extLst>
      <p:ext uri="{BB962C8B-B14F-4D97-AF65-F5344CB8AC3E}">
        <p14:creationId xmlns:p14="http://schemas.microsoft.com/office/powerpoint/2010/main" val="3585655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DDF5073-B81B-FD1F-1B4A-CD56391BDBBA}"/>
              </a:ext>
            </a:extLst>
          </p:cNvPr>
          <p:cNvSpPr txBox="1"/>
          <p:nvPr/>
        </p:nvSpPr>
        <p:spPr>
          <a:xfrm>
            <a:off x="0" y="330064"/>
            <a:ext cx="11815281" cy="523220"/>
          </a:xfrm>
          <a:prstGeom prst="rect">
            <a:avLst/>
          </a:prstGeom>
          <a:noFill/>
        </p:spPr>
        <p:txBody>
          <a:bodyPr wrap="square" rtlCol="0">
            <a:spAutoFit/>
          </a:bodyPr>
          <a:lstStyle/>
          <a:p>
            <a:pPr algn="ctr"/>
            <a:r>
              <a:rPr lang="en-US" sz="2800" dirty="0"/>
              <a:t>Implementation of the Artificial Potential Field Algorithm</a:t>
            </a:r>
            <a:endParaRPr lang="en-IN" sz="2800" dirty="0"/>
          </a:p>
        </p:txBody>
      </p:sp>
      <p:pic>
        <p:nvPicPr>
          <p:cNvPr id="5" name="Picture 4">
            <a:extLst>
              <a:ext uri="{FF2B5EF4-FFF2-40B4-BE49-F238E27FC236}">
                <a16:creationId xmlns:a16="http://schemas.microsoft.com/office/drawing/2014/main" id="{ECA15940-2DF8-E5C0-7FC5-304BBD475DAC}"/>
              </a:ext>
            </a:extLst>
          </p:cNvPr>
          <p:cNvPicPr>
            <a:picLocks noChangeAspect="1"/>
          </p:cNvPicPr>
          <p:nvPr/>
        </p:nvPicPr>
        <p:blipFill>
          <a:blip r:embed="rId2"/>
          <a:stretch>
            <a:fillRect/>
          </a:stretch>
        </p:blipFill>
        <p:spPr>
          <a:xfrm>
            <a:off x="1147977" y="1096539"/>
            <a:ext cx="2454119" cy="1756874"/>
          </a:xfrm>
          <a:prstGeom prst="rect">
            <a:avLst/>
          </a:prstGeom>
        </p:spPr>
      </p:pic>
      <p:pic>
        <p:nvPicPr>
          <p:cNvPr id="6" name="Picture 5">
            <a:extLst>
              <a:ext uri="{FF2B5EF4-FFF2-40B4-BE49-F238E27FC236}">
                <a16:creationId xmlns:a16="http://schemas.microsoft.com/office/drawing/2014/main" id="{BC3B86E7-337A-9729-D008-0535F7264CC6}"/>
              </a:ext>
            </a:extLst>
          </p:cNvPr>
          <p:cNvPicPr>
            <a:picLocks noChangeAspect="1"/>
          </p:cNvPicPr>
          <p:nvPr/>
        </p:nvPicPr>
        <p:blipFill>
          <a:blip r:embed="rId3"/>
          <a:stretch>
            <a:fillRect/>
          </a:stretch>
        </p:blipFill>
        <p:spPr>
          <a:xfrm>
            <a:off x="1147977" y="3175137"/>
            <a:ext cx="2454118" cy="1876678"/>
          </a:xfrm>
          <a:prstGeom prst="rect">
            <a:avLst/>
          </a:prstGeom>
        </p:spPr>
      </p:pic>
      <p:pic>
        <p:nvPicPr>
          <p:cNvPr id="7" name="Picture 6">
            <a:extLst>
              <a:ext uri="{FF2B5EF4-FFF2-40B4-BE49-F238E27FC236}">
                <a16:creationId xmlns:a16="http://schemas.microsoft.com/office/drawing/2014/main" id="{A5FA66E5-7CDB-4598-0650-14CD8BB62509}"/>
              </a:ext>
            </a:extLst>
          </p:cNvPr>
          <p:cNvPicPr>
            <a:picLocks noChangeAspect="1"/>
          </p:cNvPicPr>
          <p:nvPr/>
        </p:nvPicPr>
        <p:blipFill rotWithShape="1">
          <a:blip r:embed="rId4"/>
          <a:srcRect t="2439"/>
          <a:stretch/>
        </p:blipFill>
        <p:spPr bwMode="auto">
          <a:xfrm>
            <a:off x="1530444" y="5429796"/>
            <a:ext cx="8764262" cy="803567"/>
          </a:xfrm>
          <a:prstGeom prst="rect">
            <a:avLst/>
          </a:prstGeom>
          <a:ln>
            <a:noFill/>
          </a:ln>
          <a:extLst>
            <a:ext uri="{53640926-AAD7-44D8-BBD7-CCE9431645EC}">
              <a14:shadowObscured xmlns:a14="http://schemas.microsoft.com/office/drawing/2010/main"/>
            </a:ext>
          </a:extLst>
        </p:spPr>
      </p:pic>
      <p:pic>
        <p:nvPicPr>
          <p:cNvPr id="8" name="Picture 7">
            <a:extLst>
              <a:ext uri="{FF2B5EF4-FFF2-40B4-BE49-F238E27FC236}">
                <a16:creationId xmlns:a16="http://schemas.microsoft.com/office/drawing/2014/main" id="{E20C9E91-4082-0BEA-D626-ACC7AF2FAAA4}"/>
              </a:ext>
            </a:extLst>
          </p:cNvPr>
          <p:cNvPicPr>
            <a:picLocks noChangeAspect="1"/>
          </p:cNvPicPr>
          <p:nvPr/>
        </p:nvPicPr>
        <p:blipFill>
          <a:blip r:embed="rId5"/>
          <a:stretch>
            <a:fillRect/>
          </a:stretch>
        </p:blipFill>
        <p:spPr>
          <a:xfrm>
            <a:off x="4529646" y="1108205"/>
            <a:ext cx="2454119" cy="1721640"/>
          </a:xfrm>
          <a:prstGeom prst="rect">
            <a:avLst/>
          </a:prstGeom>
        </p:spPr>
      </p:pic>
      <p:pic>
        <p:nvPicPr>
          <p:cNvPr id="9" name="Picture 8">
            <a:extLst>
              <a:ext uri="{FF2B5EF4-FFF2-40B4-BE49-F238E27FC236}">
                <a16:creationId xmlns:a16="http://schemas.microsoft.com/office/drawing/2014/main" id="{534FA878-058E-92A9-03AA-702BCCF6073A}"/>
              </a:ext>
            </a:extLst>
          </p:cNvPr>
          <p:cNvPicPr>
            <a:picLocks noChangeAspect="1"/>
          </p:cNvPicPr>
          <p:nvPr/>
        </p:nvPicPr>
        <p:blipFill>
          <a:blip r:embed="rId6"/>
          <a:stretch>
            <a:fillRect/>
          </a:stretch>
        </p:blipFill>
        <p:spPr>
          <a:xfrm>
            <a:off x="4529646" y="3159470"/>
            <a:ext cx="2454118" cy="1936219"/>
          </a:xfrm>
          <a:prstGeom prst="rect">
            <a:avLst/>
          </a:prstGeom>
        </p:spPr>
      </p:pic>
      <p:pic>
        <p:nvPicPr>
          <p:cNvPr id="10" name="Picture 9">
            <a:extLst>
              <a:ext uri="{FF2B5EF4-FFF2-40B4-BE49-F238E27FC236}">
                <a16:creationId xmlns:a16="http://schemas.microsoft.com/office/drawing/2014/main" id="{7CEDE514-D118-C7DF-C7CB-5820CB7BF65B}"/>
              </a:ext>
            </a:extLst>
          </p:cNvPr>
          <p:cNvPicPr>
            <a:picLocks noChangeAspect="1"/>
          </p:cNvPicPr>
          <p:nvPr/>
        </p:nvPicPr>
        <p:blipFill rotWithShape="1">
          <a:blip r:embed="rId7"/>
          <a:srcRect l="4502"/>
          <a:stretch/>
        </p:blipFill>
        <p:spPr bwMode="auto">
          <a:xfrm>
            <a:off x="8220035" y="1108205"/>
            <a:ext cx="2396785" cy="1755999"/>
          </a:xfrm>
          <a:prstGeom prst="rect">
            <a:avLst/>
          </a:prstGeom>
          <a:ln>
            <a:noFill/>
          </a:ln>
          <a:extLst>
            <a:ext uri="{53640926-AAD7-44D8-BBD7-CCE9431645EC}">
              <a14:shadowObscured xmlns:a14="http://schemas.microsoft.com/office/drawing/2010/main"/>
            </a:ext>
          </a:extLst>
        </p:spPr>
      </p:pic>
      <p:pic>
        <p:nvPicPr>
          <p:cNvPr id="11" name="Picture 10">
            <a:extLst>
              <a:ext uri="{FF2B5EF4-FFF2-40B4-BE49-F238E27FC236}">
                <a16:creationId xmlns:a16="http://schemas.microsoft.com/office/drawing/2014/main" id="{FFADC2EA-4877-691A-D8E6-7DEAB3380279}"/>
              </a:ext>
            </a:extLst>
          </p:cNvPr>
          <p:cNvPicPr>
            <a:picLocks noChangeAspect="1"/>
          </p:cNvPicPr>
          <p:nvPr/>
        </p:nvPicPr>
        <p:blipFill>
          <a:blip r:embed="rId8"/>
          <a:stretch>
            <a:fillRect/>
          </a:stretch>
        </p:blipFill>
        <p:spPr>
          <a:xfrm>
            <a:off x="8220035" y="3176805"/>
            <a:ext cx="2396785" cy="2006611"/>
          </a:xfrm>
          <a:prstGeom prst="rect">
            <a:avLst/>
          </a:prstGeom>
        </p:spPr>
      </p:pic>
      <p:sp>
        <p:nvSpPr>
          <p:cNvPr id="13" name="TextBox 12">
            <a:extLst>
              <a:ext uri="{FF2B5EF4-FFF2-40B4-BE49-F238E27FC236}">
                <a16:creationId xmlns:a16="http://schemas.microsoft.com/office/drawing/2014/main" id="{9761552D-3E5A-9E7C-CF44-162394CCF2CD}"/>
              </a:ext>
            </a:extLst>
          </p:cNvPr>
          <p:cNvSpPr txBox="1"/>
          <p:nvPr/>
        </p:nvSpPr>
        <p:spPr>
          <a:xfrm>
            <a:off x="1602767" y="6418983"/>
            <a:ext cx="9185097" cy="384721"/>
          </a:xfrm>
          <a:prstGeom prst="rect">
            <a:avLst/>
          </a:prstGeom>
          <a:noFill/>
        </p:spPr>
        <p:txBody>
          <a:bodyPr wrap="square">
            <a:spAutoFit/>
          </a:bodyPr>
          <a:lstStyle/>
          <a:p>
            <a:pPr marL="365760" indent="-182880" algn="just">
              <a:lnSpc>
                <a:spcPct val="95000"/>
              </a:lnSpc>
              <a:spcAft>
                <a:spcPts val="600"/>
              </a:spcAft>
              <a:tabLst>
                <a:tab pos="182880" algn="l"/>
              </a:tabLst>
            </a:pPr>
            <a:r>
              <a:rPr lang="en-IN" sz="2000" spc="-5" dirty="0">
                <a:effectLst/>
                <a:latin typeface="+mj-lt"/>
                <a:ea typeface="SimSun" panose="02010600030101010101" pitchFamily="2" charset="-122"/>
              </a:rPr>
              <a:t>This is the 3-D representation of the attractive, repulsive and total potential field.</a:t>
            </a:r>
          </a:p>
        </p:txBody>
      </p:sp>
    </p:spTree>
    <p:extLst>
      <p:ext uri="{BB962C8B-B14F-4D97-AF65-F5344CB8AC3E}">
        <p14:creationId xmlns:p14="http://schemas.microsoft.com/office/powerpoint/2010/main" val="23607017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8876132-51F1-A994-734A-5ABE7BC746F3}"/>
              </a:ext>
            </a:extLst>
          </p:cNvPr>
          <p:cNvSpPr txBox="1"/>
          <p:nvPr/>
        </p:nvSpPr>
        <p:spPr>
          <a:xfrm>
            <a:off x="811659" y="133564"/>
            <a:ext cx="10911155" cy="523220"/>
          </a:xfrm>
          <a:prstGeom prst="rect">
            <a:avLst/>
          </a:prstGeom>
          <a:noFill/>
        </p:spPr>
        <p:txBody>
          <a:bodyPr wrap="square" rtlCol="0">
            <a:spAutoFit/>
          </a:bodyPr>
          <a:lstStyle/>
          <a:p>
            <a:pPr algn="ctr"/>
            <a:r>
              <a:rPr lang="en-US" sz="2800" dirty="0"/>
              <a:t>Literature Review</a:t>
            </a:r>
            <a:endParaRPr lang="en-IN" sz="2800" dirty="0"/>
          </a:p>
        </p:txBody>
      </p:sp>
      <p:graphicFrame>
        <p:nvGraphicFramePr>
          <p:cNvPr id="6" name="Table 5">
            <a:extLst>
              <a:ext uri="{FF2B5EF4-FFF2-40B4-BE49-F238E27FC236}">
                <a16:creationId xmlns:a16="http://schemas.microsoft.com/office/drawing/2014/main" id="{280732B8-F7A7-FDE2-7BBE-ED2C3B798B46}"/>
              </a:ext>
            </a:extLst>
          </p:cNvPr>
          <p:cNvGraphicFramePr>
            <a:graphicFrameLocks noGrp="1"/>
          </p:cNvGraphicFramePr>
          <p:nvPr>
            <p:extLst>
              <p:ext uri="{D42A27DB-BD31-4B8C-83A1-F6EECF244321}">
                <p14:modId xmlns:p14="http://schemas.microsoft.com/office/powerpoint/2010/main" val="1635905260"/>
              </p:ext>
            </p:extLst>
          </p:nvPr>
        </p:nvGraphicFramePr>
        <p:xfrm>
          <a:off x="143838" y="772339"/>
          <a:ext cx="11904324" cy="5874808"/>
        </p:xfrm>
        <a:graphic>
          <a:graphicData uri="http://schemas.openxmlformats.org/drawingml/2006/table">
            <a:tbl>
              <a:tblPr firstRow="1" bandRow="1">
                <a:tableStyleId>{22838BEF-8BB2-4498-84A7-C5851F593DF1}</a:tableStyleId>
              </a:tblPr>
              <a:tblGrid>
                <a:gridCol w="656340">
                  <a:extLst>
                    <a:ext uri="{9D8B030D-6E8A-4147-A177-3AD203B41FA5}">
                      <a16:colId xmlns:a16="http://schemas.microsoft.com/office/drawing/2014/main" val="20000"/>
                    </a:ext>
                  </a:extLst>
                </a:gridCol>
                <a:gridCol w="1509293">
                  <a:extLst>
                    <a:ext uri="{9D8B030D-6E8A-4147-A177-3AD203B41FA5}">
                      <a16:colId xmlns:a16="http://schemas.microsoft.com/office/drawing/2014/main" val="20001"/>
                    </a:ext>
                  </a:extLst>
                </a:gridCol>
                <a:gridCol w="2119481">
                  <a:extLst>
                    <a:ext uri="{9D8B030D-6E8A-4147-A177-3AD203B41FA5}">
                      <a16:colId xmlns:a16="http://schemas.microsoft.com/office/drawing/2014/main" val="20002"/>
                    </a:ext>
                  </a:extLst>
                </a:gridCol>
                <a:gridCol w="1774936">
                  <a:extLst>
                    <a:ext uri="{9D8B030D-6E8A-4147-A177-3AD203B41FA5}">
                      <a16:colId xmlns:a16="http://schemas.microsoft.com/office/drawing/2014/main" val="20003"/>
                    </a:ext>
                  </a:extLst>
                </a:gridCol>
                <a:gridCol w="3282422">
                  <a:extLst>
                    <a:ext uri="{9D8B030D-6E8A-4147-A177-3AD203B41FA5}">
                      <a16:colId xmlns:a16="http://schemas.microsoft.com/office/drawing/2014/main" val="20004"/>
                    </a:ext>
                  </a:extLst>
                </a:gridCol>
                <a:gridCol w="2561852">
                  <a:extLst>
                    <a:ext uri="{9D8B030D-6E8A-4147-A177-3AD203B41FA5}">
                      <a16:colId xmlns:a16="http://schemas.microsoft.com/office/drawing/2014/main" val="20005"/>
                    </a:ext>
                  </a:extLst>
                </a:gridCol>
              </a:tblGrid>
              <a:tr h="275034">
                <a:tc>
                  <a:txBody>
                    <a:bodyPr/>
                    <a:lstStyle/>
                    <a:p>
                      <a:pPr algn="ctr"/>
                      <a:r>
                        <a:rPr lang="en-US" sz="1400" b="1"/>
                        <a:t>Sl. No.</a:t>
                      </a:r>
                      <a:endParaRPr lang="en-US" sz="1400" b="1">
                        <a:latin typeface="Times New Roman" panose="02020603050405020304" pitchFamily="18" charset="0"/>
                        <a:cs typeface="Times New Roman" panose="02020603050405020304" pitchFamily="18" charset="0"/>
                      </a:endParaRPr>
                    </a:p>
                  </a:txBody>
                  <a:tcPr/>
                </a:tc>
                <a:tc>
                  <a:txBody>
                    <a:bodyPr/>
                    <a:lstStyle/>
                    <a:p>
                      <a:pPr algn="ctr"/>
                      <a:r>
                        <a:rPr lang="en-US" sz="1400"/>
                        <a:t>Author name</a:t>
                      </a:r>
                      <a:endParaRPr lang="en-US" sz="1400">
                        <a:latin typeface="Times New Roman" panose="02020603050405020304" pitchFamily="18" charset="0"/>
                        <a:cs typeface="Times New Roman" panose="02020603050405020304" pitchFamily="18" charset="0"/>
                      </a:endParaRPr>
                    </a:p>
                  </a:txBody>
                  <a:tcPr/>
                </a:tc>
                <a:tc>
                  <a:txBody>
                    <a:bodyPr/>
                    <a:lstStyle/>
                    <a:p>
                      <a:pPr algn="ctr"/>
                      <a:r>
                        <a:rPr lang="en-US" sz="1400"/>
                        <a:t>Title of the paper</a:t>
                      </a:r>
                      <a:endParaRPr lang="en-US" sz="1400">
                        <a:latin typeface="Times New Roman" panose="02020603050405020304" pitchFamily="18" charset="0"/>
                        <a:cs typeface="Times New Roman" panose="02020603050405020304" pitchFamily="18" charset="0"/>
                      </a:endParaRPr>
                    </a:p>
                  </a:txBody>
                  <a:tcPr/>
                </a:tc>
                <a:tc>
                  <a:txBody>
                    <a:bodyPr/>
                    <a:lstStyle/>
                    <a:p>
                      <a:pPr algn="ctr"/>
                      <a:r>
                        <a:rPr lang="en-US" sz="1400"/>
                        <a:t>Journal/ Conference</a:t>
                      </a:r>
                      <a:endParaRPr lang="en-US" sz="1400">
                        <a:latin typeface="Times New Roman" panose="02020603050405020304" pitchFamily="18" charset="0"/>
                        <a:cs typeface="Times New Roman" panose="02020603050405020304" pitchFamily="18" charset="0"/>
                      </a:endParaRPr>
                    </a:p>
                  </a:txBody>
                  <a:tcPr/>
                </a:tc>
                <a:tc>
                  <a:txBody>
                    <a:bodyPr/>
                    <a:lstStyle/>
                    <a:p>
                      <a:pPr algn="ctr"/>
                      <a:r>
                        <a:rPr lang="en-US" sz="1400" dirty="0"/>
                        <a:t>Methodology</a:t>
                      </a:r>
                      <a:endParaRPr lang="en-US" sz="1400" dirty="0">
                        <a:latin typeface="Times New Roman" panose="02020603050405020304" pitchFamily="18" charset="0"/>
                        <a:cs typeface="Times New Roman" panose="02020603050405020304" pitchFamily="18" charset="0"/>
                      </a:endParaRPr>
                    </a:p>
                  </a:txBody>
                  <a:tcPr/>
                </a:tc>
                <a:tc>
                  <a:txBody>
                    <a:bodyPr/>
                    <a:lstStyle/>
                    <a:p>
                      <a:pPr algn="ctr"/>
                      <a:r>
                        <a:rPr lang="en-US" sz="1400" dirty="0"/>
                        <a:t>Advantages</a:t>
                      </a:r>
                      <a:endParaRPr lang="en-US"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0"/>
                  </a:ext>
                </a:extLst>
              </a:tr>
              <a:tr h="599182">
                <a:tc>
                  <a:txBody>
                    <a:bodyPr/>
                    <a:lstStyle/>
                    <a:p>
                      <a:pPr algn="ctr"/>
                      <a:endParaRPr lang="en-US" sz="1400" b="1"/>
                    </a:p>
                    <a:p>
                      <a:pPr algn="ctr"/>
                      <a:r>
                        <a:rPr lang="en-US" sz="1400" b="1"/>
                        <a:t>1.</a:t>
                      </a:r>
                      <a:endParaRPr lang="en-US" sz="1400" b="1">
                        <a:latin typeface="Times New Roman" panose="02020603050405020304" pitchFamily="18" charset="0"/>
                        <a:cs typeface="Times New Roman" panose="02020603050405020304" pitchFamily="18" charset="0"/>
                      </a:endParaRPr>
                    </a:p>
                  </a:txBody>
                  <a:tcPr/>
                </a:tc>
                <a:tc>
                  <a:txBody>
                    <a:bodyPr/>
                    <a:lstStyle/>
                    <a:p>
                      <a:pPr marL="0" marR="0" lvl="0" indent="0" algn="l" rtl="0">
                        <a:lnSpc>
                          <a:spcPct val="115000"/>
                        </a:lnSpc>
                        <a:spcBef>
                          <a:spcPts val="0"/>
                        </a:spcBef>
                        <a:spcAft>
                          <a:spcPts val="0"/>
                        </a:spcAft>
                        <a:buClr>
                          <a:srgbClr val="000000"/>
                        </a:buClr>
                        <a:buSzPts val="1200"/>
                        <a:buFont typeface="Arial"/>
                        <a:buNone/>
                      </a:pPr>
                      <a:r>
                        <a:rPr lang="en-IN" sz="1200" u="none" strike="noStrike" cap="none" dirty="0">
                          <a:latin typeface="Times New Roman" panose="02020603050405020304" pitchFamily="18" charset="0"/>
                          <a:ea typeface="Libre Franklin"/>
                          <a:cs typeface="Times New Roman" panose="02020603050405020304" pitchFamily="18" charset="0"/>
                          <a:sym typeface="Libre Franklin"/>
                        </a:rPr>
                        <a:t>Pablo Muñoz, María D. R-Moreno and  David F. </a:t>
                      </a:r>
                      <a:r>
                        <a:rPr lang="en-IN" sz="1200" u="none" strike="noStrike" cap="none" dirty="0" err="1">
                          <a:latin typeface="Times New Roman" panose="02020603050405020304" pitchFamily="18" charset="0"/>
                          <a:ea typeface="Libre Franklin"/>
                          <a:cs typeface="Times New Roman" panose="02020603050405020304" pitchFamily="18" charset="0"/>
                          <a:sym typeface="Libre Franklin"/>
                        </a:rPr>
                        <a:t>Barrero</a:t>
                      </a:r>
                      <a:endParaRPr sz="1200" u="none" strike="noStrike" cap="none" dirty="0">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l" rtl="0">
                        <a:lnSpc>
                          <a:spcPct val="115000"/>
                        </a:lnSpc>
                        <a:spcBef>
                          <a:spcPts val="0"/>
                        </a:spcBef>
                        <a:spcAft>
                          <a:spcPts val="0"/>
                        </a:spcAft>
                        <a:buClr>
                          <a:schemeClr val="dk1"/>
                        </a:buClr>
                        <a:buSzPts val="1100"/>
                        <a:buFont typeface="Arial"/>
                        <a:buNone/>
                      </a:pPr>
                      <a:r>
                        <a:rPr lang="en-US" sz="1200" u="none" strike="noStrike" cap="none" dirty="0">
                          <a:sym typeface="Libre Franklin"/>
                        </a:rPr>
                        <a:t>Unified Framework for path-planning and task-planning for autonomous robots</a:t>
                      </a:r>
                      <a:endParaRPr sz="1200" u="none" strike="noStrike" cap="none" dirty="0">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l" rtl="0">
                        <a:lnSpc>
                          <a:spcPct val="115000"/>
                        </a:lnSpc>
                        <a:spcBef>
                          <a:spcPts val="0"/>
                        </a:spcBef>
                        <a:spcAft>
                          <a:spcPts val="0"/>
                        </a:spcAft>
                        <a:buClr>
                          <a:schemeClr val="dk1"/>
                        </a:buClr>
                        <a:buSzPts val="1100"/>
                        <a:buFont typeface="Arial"/>
                        <a:buNone/>
                      </a:pPr>
                      <a:r>
                        <a:rPr lang="en-IN" sz="1200" u="none" strike="noStrike" cap="none" dirty="0">
                          <a:sym typeface="Libre Franklin"/>
                        </a:rPr>
                        <a:t>Elsevier, 30 January 2015</a:t>
                      </a:r>
                      <a:endParaRPr sz="1200" u="none" strike="noStrike" cap="none" dirty="0">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l" rtl="0">
                        <a:lnSpc>
                          <a:spcPct val="115000"/>
                        </a:lnSpc>
                        <a:spcBef>
                          <a:spcPts val="0"/>
                        </a:spcBef>
                        <a:spcAft>
                          <a:spcPts val="0"/>
                        </a:spcAft>
                        <a:buClr>
                          <a:srgbClr val="000000"/>
                        </a:buClr>
                        <a:buSzPts val="1200"/>
                        <a:buFont typeface="Arial"/>
                        <a:buNone/>
                      </a:pPr>
                      <a:r>
                        <a:rPr lang="en-US" sz="1200" u="none" strike="noStrike" cap="none" dirty="0">
                          <a:latin typeface="Times New Roman" panose="02020603050405020304" pitchFamily="18" charset="0"/>
                          <a:ea typeface="Libre Franklin"/>
                          <a:cs typeface="Times New Roman" panose="02020603050405020304" pitchFamily="18" charset="0"/>
                          <a:sym typeface="Libre Franklin"/>
                        </a:rPr>
                        <a:t>UP2TA planner and a path planning algorithm to obtain feasible path. This new planner uses the path planning and task planning algorithm together to interlink and communicate both the works.</a:t>
                      </a:r>
                      <a:endParaRPr sz="1200" u="none" strike="noStrike" cap="none" dirty="0">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l" rtl="0">
                        <a:lnSpc>
                          <a:spcPct val="115000"/>
                        </a:lnSpc>
                        <a:spcBef>
                          <a:spcPts val="0"/>
                        </a:spcBef>
                        <a:spcAft>
                          <a:spcPts val="0"/>
                        </a:spcAft>
                        <a:buClr>
                          <a:schemeClr val="dk1"/>
                        </a:buClr>
                        <a:buSzPts val="1100"/>
                        <a:buFont typeface="Arial"/>
                        <a:buNone/>
                      </a:pPr>
                      <a:r>
                        <a:rPr lang="en-US" sz="1200" u="none" strike="noStrike" cap="none" dirty="0">
                          <a:sym typeface="Libre Franklin"/>
                        </a:rPr>
                        <a:t>The latest development and instalments of different kinds of cruise control modes on vehicles help and contribute to more advanced safe driving helps in populated areas </a:t>
                      </a:r>
                      <a:endParaRPr sz="1400" u="none" strike="noStrike" cap="none" dirty="0">
                        <a:latin typeface="Times New Roman" panose="02020603050405020304" pitchFamily="18" charset="0"/>
                        <a:cs typeface="Times New Roman" panose="02020603050405020304" pitchFamily="18" charset="0"/>
                      </a:endParaRPr>
                    </a:p>
                  </a:txBody>
                  <a:tcPr marL="91450" marR="91450" marT="45725" marB="45725"/>
                </a:tc>
                <a:extLst>
                  <a:ext uri="{0D108BD9-81ED-4DB2-BD59-A6C34878D82A}">
                    <a16:rowId xmlns:a16="http://schemas.microsoft.com/office/drawing/2014/main" val="10001"/>
                  </a:ext>
                </a:extLst>
              </a:tr>
              <a:tr h="822445">
                <a:tc>
                  <a:txBody>
                    <a:bodyPr/>
                    <a:lstStyle/>
                    <a:p>
                      <a:pPr algn="ctr"/>
                      <a:endParaRPr lang="en-US" sz="1400" b="1"/>
                    </a:p>
                    <a:p>
                      <a:pPr algn="ctr"/>
                      <a:r>
                        <a:rPr lang="en-US" sz="1400" b="1"/>
                        <a:t>2.</a:t>
                      </a:r>
                      <a:endParaRPr lang="en-US" sz="1400" b="1">
                        <a:latin typeface="Times New Roman" panose="02020603050405020304" pitchFamily="18" charset="0"/>
                        <a:cs typeface="Times New Roman" panose="02020603050405020304" pitchFamily="18" charset="0"/>
                      </a:endParaRPr>
                    </a:p>
                  </a:txBody>
                  <a:tcPr/>
                </a:tc>
                <a:tc>
                  <a:txBody>
                    <a:bodyPr/>
                    <a:lstStyle/>
                    <a:p>
                      <a:pPr marL="0" marR="0" lvl="0" indent="0" algn="l" rtl="0">
                        <a:lnSpc>
                          <a:spcPct val="115000"/>
                        </a:lnSpc>
                        <a:spcBef>
                          <a:spcPts val="0"/>
                        </a:spcBef>
                        <a:spcAft>
                          <a:spcPts val="0"/>
                        </a:spcAft>
                        <a:buClr>
                          <a:srgbClr val="000000"/>
                        </a:buClr>
                        <a:buSzPts val="1200"/>
                        <a:buFont typeface="Arial"/>
                        <a:buNone/>
                      </a:pPr>
                      <a:r>
                        <a:rPr lang="en-IN" sz="1200" u="none" strike="noStrike" cap="none" dirty="0">
                          <a:sym typeface="Libre Franklin"/>
                        </a:rPr>
                        <a:t>Clement </a:t>
                      </a:r>
                      <a:r>
                        <a:rPr lang="en-IN" sz="1200" u="none" strike="noStrike" cap="none" dirty="0" err="1">
                          <a:sym typeface="Libre Franklin"/>
                        </a:rPr>
                        <a:t>Petres</a:t>
                      </a:r>
                      <a:r>
                        <a:rPr lang="en-IN" sz="1200" u="none" strike="noStrike" cap="none" dirty="0">
                          <a:sym typeface="Libre Franklin"/>
                        </a:rPr>
                        <a:t>; Yan </a:t>
                      </a:r>
                      <a:r>
                        <a:rPr lang="en-IN" sz="1200" u="none" strike="noStrike" cap="none" dirty="0" err="1">
                          <a:sym typeface="Libre Franklin"/>
                        </a:rPr>
                        <a:t>Pailhas</a:t>
                      </a:r>
                      <a:r>
                        <a:rPr lang="en-IN" sz="1200" u="none" strike="noStrike" cap="none" dirty="0">
                          <a:sym typeface="Libre Franklin"/>
                        </a:rPr>
                        <a:t>; Pedro Patron; Yvan </a:t>
                      </a:r>
                      <a:r>
                        <a:rPr lang="en-IN" sz="1200" u="none" strike="noStrike" cap="none" dirty="0" err="1">
                          <a:sym typeface="Libre Franklin"/>
                        </a:rPr>
                        <a:t>Petillot</a:t>
                      </a:r>
                      <a:r>
                        <a:rPr lang="en-IN" sz="1200" u="none" strike="noStrike" cap="none" dirty="0">
                          <a:sym typeface="Libre Franklin"/>
                        </a:rPr>
                        <a:t>; Jonathan Evans; David Lane</a:t>
                      </a:r>
                      <a:endParaRPr sz="1200" u="none" strike="noStrike" cap="none" dirty="0">
                        <a:highlight>
                          <a:srgbClr val="FFF2CC"/>
                        </a:highlight>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l" rtl="0">
                        <a:lnSpc>
                          <a:spcPct val="115000"/>
                        </a:lnSpc>
                        <a:spcBef>
                          <a:spcPts val="0"/>
                        </a:spcBef>
                        <a:spcAft>
                          <a:spcPts val="0"/>
                        </a:spcAft>
                        <a:buClr>
                          <a:schemeClr val="dk1"/>
                        </a:buClr>
                        <a:buSzPts val="1100"/>
                        <a:buFont typeface="Arial"/>
                        <a:buNone/>
                      </a:pPr>
                      <a:r>
                        <a:rPr lang="en-US" sz="1200" u="none" strike="noStrike" cap="none" dirty="0">
                          <a:sym typeface="Libre Franklin"/>
                        </a:rPr>
                        <a:t>Path Planning for Autonomous Underwater Vehicles</a:t>
                      </a:r>
                      <a:endParaRPr sz="1200" u="none" strike="noStrike" cap="none" dirty="0">
                        <a:highlight>
                          <a:srgbClr val="FFF2CC"/>
                        </a:highlight>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l" rtl="0">
                        <a:lnSpc>
                          <a:spcPct val="115000"/>
                        </a:lnSpc>
                        <a:spcBef>
                          <a:spcPts val="0"/>
                        </a:spcBef>
                        <a:spcAft>
                          <a:spcPts val="0"/>
                        </a:spcAft>
                        <a:buClr>
                          <a:schemeClr val="dk1"/>
                        </a:buClr>
                        <a:buSzPts val="1100"/>
                        <a:buFont typeface="Arial"/>
                        <a:buNone/>
                      </a:pPr>
                      <a:r>
                        <a:rPr lang="en-US" sz="1200" u="none" strike="noStrike" cap="none" dirty="0">
                          <a:sym typeface="Libre Franklin"/>
                        </a:rPr>
                        <a:t>IEEE Transactions on Robotics, April 2007</a:t>
                      </a:r>
                      <a:endParaRPr sz="1200" u="none" strike="noStrike" cap="none" dirty="0">
                        <a:highlight>
                          <a:srgbClr val="FFF2CC"/>
                        </a:highlight>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just" rtl="0">
                        <a:lnSpc>
                          <a:spcPct val="115000"/>
                        </a:lnSpc>
                        <a:spcBef>
                          <a:spcPts val="0"/>
                        </a:spcBef>
                        <a:spcAft>
                          <a:spcPts val="0"/>
                        </a:spcAft>
                        <a:buClr>
                          <a:srgbClr val="000000"/>
                        </a:buClr>
                        <a:buSzPts val="1200"/>
                        <a:buFont typeface="Arial"/>
                        <a:buNone/>
                      </a:pPr>
                      <a:r>
                        <a:rPr lang="en-US" sz="1200" u="none" strike="noStrike" cap="none" dirty="0">
                          <a:solidFill>
                            <a:schemeClr val="dk1"/>
                          </a:solidFill>
                          <a:sym typeface="Libre Franklin"/>
                        </a:rPr>
                        <a:t>Efficient path-planning algorithms are a crucial</a:t>
                      </a:r>
                    </a:p>
                    <a:p>
                      <a:pPr marL="0" marR="0" lvl="0" indent="0" algn="just" rtl="0">
                        <a:lnSpc>
                          <a:spcPct val="115000"/>
                        </a:lnSpc>
                        <a:spcBef>
                          <a:spcPts val="0"/>
                        </a:spcBef>
                        <a:spcAft>
                          <a:spcPts val="0"/>
                        </a:spcAft>
                        <a:buClr>
                          <a:srgbClr val="000000"/>
                        </a:buClr>
                        <a:buSzPts val="1200"/>
                        <a:buFont typeface="Arial"/>
                        <a:buNone/>
                      </a:pPr>
                      <a:r>
                        <a:rPr lang="en-US" sz="1200" u="none" strike="noStrike" cap="none" dirty="0">
                          <a:solidFill>
                            <a:schemeClr val="dk1"/>
                          </a:solidFill>
                          <a:sym typeface="Libre Franklin"/>
                        </a:rPr>
                        <a:t>issue for modern autonomous underwater vehicles. Classical path-planning algorithms in artificial intelligence are not designed to deal with wide continuous environments prone to currents. A novel Fast Marching (FM)-based approach is designed to address the following issues (FM*).</a:t>
                      </a:r>
                      <a:endParaRPr sz="1200" u="none" strike="noStrike" cap="none" dirty="0">
                        <a:solidFill>
                          <a:schemeClr val="dk1"/>
                        </a:solidFill>
                        <a:highlight>
                          <a:srgbClr val="FFF2CC"/>
                        </a:highlight>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l" rtl="0">
                        <a:lnSpc>
                          <a:spcPct val="115000"/>
                        </a:lnSpc>
                        <a:spcBef>
                          <a:spcPts val="0"/>
                        </a:spcBef>
                        <a:spcAft>
                          <a:spcPts val="0"/>
                        </a:spcAft>
                        <a:buClr>
                          <a:srgbClr val="000000"/>
                        </a:buClr>
                        <a:buSzPts val="1200"/>
                        <a:buFont typeface="Arial"/>
                        <a:buNone/>
                      </a:pPr>
                      <a:r>
                        <a:rPr lang="en-IN" sz="1200" u="none" strike="noStrike" cap="none" dirty="0">
                          <a:solidFill>
                            <a:srgbClr val="333333"/>
                          </a:solidFill>
                          <a:sym typeface="Libre Franklin"/>
                        </a:rPr>
                        <a:t>Path planning algorithm prepared for the underwater robots, is successful for the underwater path facing all the obstacles and provide a proper path to follow from initial to goal position.</a:t>
                      </a:r>
                      <a:endParaRPr sz="1200" u="none" strike="noStrike" cap="none" dirty="0">
                        <a:highlight>
                          <a:srgbClr val="FFF2CC"/>
                        </a:highlight>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extLst>
                  <a:ext uri="{0D108BD9-81ED-4DB2-BD59-A6C34878D82A}">
                    <a16:rowId xmlns:a16="http://schemas.microsoft.com/office/drawing/2014/main" val="10002"/>
                  </a:ext>
                </a:extLst>
              </a:tr>
              <a:tr h="934076">
                <a:tc>
                  <a:txBody>
                    <a:bodyPr/>
                    <a:lstStyle/>
                    <a:p>
                      <a:pPr algn="ctr"/>
                      <a:endParaRPr lang="en-US" sz="1400" b="1"/>
                    </a:p>
                    <a:p>
                      <a:pPr algn="ctr"/>
                      <a:r>
                        <a:rPr lang="en-US" sz="1400" b="1"/>
                        <a:t>3.</a:t>
                      </a:r>
                      <a:endParaRPr lang="en-US" sz="1400" b="1">
                        <a:latin typeface="Times New Roman" panose="02020603050405020304" pitchFamily="18" charset="0"/>
                        <a:cs typeface="Times New Roman" panose="02020603050405020304" pitchFamily="18" charset="0"/>
                      </a:endParaRPr>
                    </a:p>
                  </a:txBody>
                  <a:tcPr/>
                </a:tc>
                <a:tc>
                  <a:txBody>
                    <a:bodyPr/>
                    <a:lstStyle/>
                    <a:p>
                      <a:pPr marL="0" marR="0" lvl="0" indent="0" algn="l" rtl="0">
                        <a:lnSpc>
                          <a:spcPct val="115000"/>
                        </a:lnSpc>
                        <a:spcBef>
                          <a:spcPts val="0"/>
                        </a:spcBef>
                        <a:spcAft>
                          <a:spcPts val="0"/>
                        </a:spcAft>
                        <a:buClr>
                          <a:schemeClr val="dk1"/>
                        </a:buClr>
                        <a:buSzPts val="1100"/>
                        <a:buFont typeface="Arial"/>
                        <a:buNone/>
                      </a:pPr>
                      <a:r>
                        <a:rPr lang="en-US" sz="1200" u="none" strike="noStrike" cap="none" dirty="0">
                          <a:solidFill>
                            <a:schemeClr val="dk1"/>
                          </a:solidFill>
                          <a:sym typeface="Libre Franklin"/>
                        </a:rPr>
                        <a:t>N. </a:t>
                      </a:r>
                      <a:r>
                        <a:rPr lang="en-US" sz="1200" u="none" strike="noStrike" cap="none" dirty="0" err="1">
                          <a:solidFill>
                            <a:schemeClr val="dk1"/>
                          </a:solidFill>
                          <a:sym typeface="Libre Franklin"/>
                        </a:rPr>
                        <a:t>Sariff</a:t>
                      </a:r>
                      <a:r>
                        <a:rPr lang="en-US" sz="1200" u="none" strike="noStrike" cap="none" dirty="0">
                          <a:solidFill>
                            <a:schemeClr val="dk1"/>
                          </a:solidFill>
                          <a:sym typeface="Libre Franklin"/>
                        </a:rPr>
                        <a:t> and N. </a:t>
                      </a:r>
                      <a:r>
                        <a:rPr lang="en-US" sz="1200" u="none" strike="noStrike" cap="none" dirty="0" err="1">
                          <a:solidFill>
                            <a:schemeClr val="dk1"/>
                          </a:solidFill>
                          <a:sym typeface="Libre Franklin"/>
                        </a:rPr>
                        <a:t>Buniyamin</a:t>
                      </a:r>
                      <a:endParaRPr sz="1200" u="none" strike="noStrike" cap="none" dirty="0">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l" rtl="0">
                        <a:lnSpc>
                          <a:spcPct val="115000"/>
                        </a:lnSpc>
                        <a:spcBef>
                          <a:spcPts val="0"/>
                        </a:spcBef>
                        <a:spcAft>
                          <a:spcPts val="0"/>
                        </a:spcAft>
                        <a:buClr>
                          <a:schemeClr val="dk1"/>
                        </a:buClr>
                        <a:buSzPts val="1100"/>
                        <a:buFont typeface="Arial"/>
                        <a:buNone/>
                      </a:pPr>
                      <a:r>
                        <a:rPr lang="en-US" sz="1200" u="none" strike="noStrike" cap="none" dirty="0">
                          <a:solidFill>
                            <a:schemeClr val="dk1"/>
                          </a:solidFill>
                          <a:sym typeface="Libre Franklin"/>
                        </a:rPr>
                        <a:t>An Overview of Autonomous Mobile Robot Path Planning Algorithms   </a:t>
                      </a:r>
                      <a:endParaRPr sz="1200" u="none" strike="noStrike" cap="none" dirty="0">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l" rtl="0">
                        <a:lnSpc>
                          <a:spcPct val="115000"/>
                        </a:lnSpc>
                        <a:spcBef>
                          <a:spcPts val="0"/>
                        </a:spcBef>
                        <a:spcAft>
                          <a:spcPts val="0"/>
                        </a:spcAft>
                        <a:buClr>
                          <a:srgbClr val="000000"/>
                        </a:buClr>
                        <a:buSzPts val="1200"/>
                        <a:buFont typeface="Arial"/>
                        <a:buNone/>
                      </a:pPr>
                      <a:r>
                        <a:rPr lang="en-US" sz="1200" u="none" strike="noStrike" cap="none" dirty="0">
                          <a:sym typeface="Libre Franklin"/>
                        </a:rPr>
                        <a:t>4th Student Conference on Research and Development (Scored 2006), June 2006</a:t>
                      </a:r>
                      <a:endParaRPr sz="14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just" rtl="0">
                        <a:lnSpc>
                          <a:spcPct val="115000"/>
                        </a:lnSpc>
                        <a:spcBef>
                          <a:spcPts val="0"/>
                        </a:spcBef>
                        <a:spcAft>
                          <a:spcPts val="0"/>
                        </a:spcAft>
                        <a:buClr>
                          <a:schemeClr val="dk1"/>
                        </a:buClr>
                        <a:buSzPts val="1100"/>
                        <a:buFont typeface="Arial"/>
                        <a:buNone/>
                      </a:pPr>
                      <a:r>
                        <a:rPr lang="en-US" sz="1200" u="none" strike="noStrike" cap="none" dirty="0">
                          <a:solidFill>
                            <a:schemeClr val="dk1"/>
                          </a:solidFill>
                          <a:sym typeface="Libre Franklin"/>
                        </a:rPr>
                        <a:t>Comparison of the proposed algorithm and the</a:t>
                      </a:r>
                    </a:p>
                    <a:p>
                      <a:pPr marL="0" marR="0" lvl="0" indent="0" algn="just" rtl="0">
                        <a:lnSpc>
                          <a:spcPct val="115000"/>
                        </a:lnSpc>
                        <a:spcBef>
                          <a:spcPts val="0"/>
                        </a:spcBef>
                        <a:spcAft>
                          <a:spcPts val="0"/>
                        </a:spcAft>
                        <a:buClr>
                          <a:schemeClr val="dk1"/>
                        </a:buClr>
                        <a:buSzPts val="1100"/>
                        <a:buFont typeface="Arial"/>
                        <a:buNone/>
                      </a:pPr>
                      <a:r>
                        <a:rPr lang="en-US" sz="1200" u="none" strike="noStrike" cap="none" dirty="0">
                          <a:solidFill>
                            <a:schemeClr val="dk1"/>
                          </a:solidFill>
                          <a:sym typeface="Libre Franklin"/>
                        </a:rPr>
                        <a:t>algorithm based on the VGRAPH with respect of</a:t>
                      </a:r>
                    </a:p>
                    <a:p>
                      <a:pPr marL="0" marR="0" lvl="0" indent="0" algn="just" rtl="0">
                        <a:lnSpc>
                          <a:spcPct val="115000"/>
                        </a:lnSpc>
                        <a:spcBef>
                          <a:spcPts val="0"/>
                        </a:spcBef>
                        <a:spcAft>
                          <a:spcPts val="0"/>
                        </a:spcAft>
                        <a:buClr>
                          <a:schemeClr val="dk1"/>
                        </a:buClr>
                        <a:buSzPts val="1100"/>
                        <a:buFont typeface="Arial"/>
                        <a:buNone/>
                      </a:pPr>
                      <a:r>
                        <a:rPr lang="en-US" sz="1200" u="none" strike="noStrike" cap="none" dirty="0">
                          <a:solidFill>
                            <a:schemeClr val="dk1"/>
                          </a:solidFill>
                          <a:sym typeface="Libre Franklin"/>
                        </a:rPr>
                        <a:t>calculating time.</a:t>
                      </a:r>
                      <a:endParaRPr sz="1200" u="none" strike="noStrike" cap="none" dirty="0">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just" rtl="0">
                        <a:lnSpc>
                          <a:spcPct val="115000"/>
                        </a:lnSpc>
                        <a:spcBef>
                          <a:spcPts val="0"/>
                        </a:spcBef>
                        <a:spcAft>
                          <a:spcPts val="0"/>
                        </a:spcAft>
                        <a:buClr>
                          <a:schemeClr val="dk1"/>
                        </a:buClr>
                        <a:buSzPts val="1100"/>
                        <a:buFont typeface="Arial"/>
                        <a:buNone/>
                      </a:pPr>
                      <a:r>
                        <a:rPr lang="en-US" sz="1200" u="none" strike="noStrike" cap="none" dirty="0">
                          <a:sym typeface="Libre Franklin"/>
                        </a:rPr>
                        <a:t>An overview of path planning algorithms for autonomous robot, the strengths and weakness of these algorithms were presented and discussed. The basic concept of robot navigation, relationship between mapping, path planning and driving system was also discussed in this paper.</a:t>
                      </a:r>
                      <a:endParaRPr sz="1200" u="none" strike="noStrike" cap="none" dirty="0">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extLst>
                  <a:ext uri="{0D108BD9-81ED-4DB2-BD59-A6C34878D82A}">
                    <a16:rowId xmlns:a16="http://schemas.microsoft.com/office/drawing/2014/main" val="10003"/>
                  </a:ext>
                </a:extLst>
              </a:tr>
              <a:tr h="487550">
                <a:tc>
                  <a:txBody>
                    <a:bodyPr/>
                    <a:lstStyle/>
                    <a:p>
                      <a:pPr algn="ctr"/>
                      <a:endParaRPr lang="en-US" sz="1400" b="1" dirty="0"/>
                    </a:p>
                    <a:p>
                      <a:pPr algn="ctr"/>
                      <a:r>
                        <a:rPr lang="en-US" sz="1400" b="1" dirty="0"/>
                        <a:t>4.</a:t>
                      </a:r>
                      <a:endParaRPr lang="en-US" sz="1400" b="1" dirty="0">
                        <a:latin typeface="Times New Roman" panose="02020603050405020304" pitchFamily="18" charset="0"/>
                        <a:cs typeface="Times New Roman" panose="02020603050405020304" pitchFamily="18" charset="0"/>
                      </a:endParaRPr>
                    </a:p>
                  </a:txBody>
                  <a:tcPr/>
                </a:tc>
                <a:tc>
                  <a:txBody>
                    <a:bodyPr/>
                    <a:lstStyle/>
                    <a:p>
                      <a:pPr marL="0" marR="0" lvl="0" indent="0" algn="l" rtl="0">
                        <a:lnSpc>
                          <a:spcPct val="115000"/>
                        </a:lnSpc>
                        <a:spcBef>
                          <a:spcPts val="0"/>
                        </a:spcBef>
                        <a:spcAft>
                          <a:spcPts val="0"/>
                        </a:spcAft>
                        <a:buClr>
                          <a:srgbClr val="000000"/>
                        </a:buClr>
                        <a:buSzPts val="1200"/>
                        <a:buFont typeface="Arial"/>
                        <a:buNone/>
                      </a:pPr>
                      <a:r>
                        <a:rPr lang="en-IN" sz="1200" u="none" strike="noStrike" cap="none" dirty="0">
                          <a:sym typeface="Libre Franklin"/>
                        </a:rPr>
                        <a:t>Christos </a:t>
                      </a:r>
                      <a:r>
                        <a:rPr lang="en-IN" sz="1200" u="none" strike="noStrike" cap="none" dirty="0" err="1">
                          <a:sym typeface="Libre Franklin"/>
                        </a:rPr>
                        <a:t>Katrakazas</a:t>
                      </a:r>
                      <a:r>
                        <a:rPr lang="en-IN" sz="1200" u="none" strike="noStrike" cap="none" dirty="0">
                          <a:sym typeface="Libre Franklin"/>
                        </a:rPr>
                        <a:t>, Mohammed </a:t>
                      </a:r>
                      <a:r>
                        <a:rPr lang="en-IN" sz="1200" u="none" strike="noStrike" cap="none" dirty="0" err="1">
                          <a:sym typeface="Libre Franklin"/>
                        </a:rPr>
                        <a:t>Quddus</a:t>
                      </a:r>
                      <a:r>
                        <a:rPr lang="en-IN" sz="1200" u="none" strike="noStrike" cap="none" dirty="0">
                          <a:sym typeface="Libre Franklin"/>
                        </a:rPr>
                        <a:t>, </a:t>
                      </a:r>
                      <a:r>
                        <a:rPr lang="en-IN" sz="1200" u="none" strike="noStrike" cap="none" dirty="0" err="1">
                          <a:sym typeface="Libre Franklin"/>
                        </a:rPr>
                        <a:t>Weh</a:t>
                      </a:r>
                      <a:r>
                        <a:rPr lang="en-IN" sz="1200" u="none" strike="noStrike" cap="none" dirty="0">
                          <a:sym typeface="Libre Franklin"/>
                        </a:rPr>
                        <a:t>-Hua Chen and </a:t>
                      </a:r>
                      <a:r>
                        <a:rPr lang="en-IN" sz="1200" u="none" strike="noStrike" cap="none" dirty="0" err="1">
                          <a:sym typeface="Libre Franklin"/>
                        </a:rPr>
                        <a:t>Lipika</a:t>
                      </a:r>
                      <a:r>
                        <a:rPr lang="en-IN" sz="1200" u="none" strike="noStrike" cap="none" dirty="0">
                          <a:sym typeface="Libre Franklin"/>
                        </a:rPr>
                        <a:t> Deka</a:t>
                      </a:r>
                      <a:endParaRPr sz="14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15000"/>
                        </a:lnSpc>
                        <a:spcBef>
                          <a:spcPts val="0"/>
                        </a:spcBef>
                        <a:spcAft>
                          <a:spcPts val="0"/>
                        </a:spcAft>
                        <a:buClr>
                          <a:srgbClr val="000000"/>
                        </a:buClr>
                        <a:buSzPts val="1200"/>
                        <a:buFont typeface="Arial"/>
                        <a:buNone/>
                      </a:pPr>
                      <a:r>
                        <a:rPr lang="en-US" sz="1200" u="none" strike="noStrike" cap="none" dirty="0">
                          <a:sym typeface="Libre Franklin"/>
                        </a:rPr>
                        <a:t>Real-time motion planning methods for autonomous on-road driving: State-of-the-art and future research directions</a:t>
                      </a:r>
                      <a:endParaRPr sz="14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15000"/>
                        </a:lnSpc>
                        <a:spcBef>
                          <a:spcPts val="0"/>
                        </a:spcBef>
                        <a:spcAft>
                          <a:spcPts val="0"/>
                        </a:spcAft>
                        <a:buClr>
                          <a:srgbClr val="000000"/>
                        </a:buClr>
                        <a:buSzPts val="1200"/>
                        <a:buFont typeface="Arial"/>
                        <a:buNone/>
                      </a:pPr>
                      <a:r>
                        <a:rPr lang="en-US" sz="1200" u="none" strike="noStrike" cap="none" dirty="0">
                          <a:sym typeface="Libre Franklin"/>
                        </a:rPr>
                        <a:t>Transportation Research Part C 60 (2015) 416–442</a:t>
                      </a:r>
                      <a:endParaRPr sz="1200" u="none" strike="noStrike" cap="none" dirty="0">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l" rtl="0">
                        <a:lnSpc>
                          <a:spcPct val="115000"/>
                        </a:lnSpc>
                        <a:spcBef>
                          <a:spcPts val="0"/>
                        </a:spcBef>
                        <a:spcAft>
                          <a:spcPts val="0"/>
                        </a:spcAft>
                        <a:buClr>
                          <a:srgbClr val="000000"/>
                        </a:buClr>
                        <a:buSzPts val="1200"/>
                        <a:buFont typeface="Arial"/>
                        <a:buNone/>
                      </a:pPr>
                      <a:r>
                        <a:rPr lang="en-IN" sz="1200" u="none" strike="noStrike" cap="none" dirty="0">
                          <a:sym typeface="Libre Franklin"/>
                        </a:rPr>
                        <a:t>The main idea is to route planning, followed by search for planning space. Then the path planning algorithms are used to search the path and manoeuvre. Finally, the trajectory of the path is set.</a:t>
                      </a:r>
                      <a:endParaRPr sz="14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15000"/>
                        </a:lnSpc>
                        <a:spcBef>
                          <a:spcPts val="0"/>
                        </a:spcBef>
                        <a:spcAft>
                          <a:spcPts val="0"/>
                        </a:spcAft>
                        <a:buClr>
                          <a:srgbClr val="000000"/>
                        </a:buClr>
                        <a:buSzPts val="1200"/>
                        <a:buFont typeface="Arial"/>
                        <a:buNone/>
                      </a:pPr>
                      <a:r>
                        <a:rPr lang="en-IN" sz="1200" u="none" strike="noStrike" cap="none" dirty="0">
                          <a:sym typeface="Libre Franklin"/>
                        </a:rPr>
                        <a:t>Risk assessment, search space reduction, sensing and V2X communication, vehicle modelling, usage in dynamic environment.</a:t>
                      </a:r>
                      <a:endParaRPr sz="1400" u="none" strike="noStrike" cap="none" dirty="0">
                        <a:latin typeface="Times New Roman" panose="02020603050405020304" pitchFamily="18" charset="0"/>
                        <a:cs typeface="Times New Roman" panose="02020603050405020304" pitchFamily="18" charset="0"/>
                      </a:endParaRPr>
                    </a:p>
                  </a:txBody>
                  <a:tcPr marL="91450" marR="91450" marT="45725" marB="45725"/>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0253931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94AF229-FF8B-745B-A427-4822CD2B0FC1}"/>
              </a:ext>
            </a:extLst>
          </p:cNvPr>
          <p:cNvSpPr txBox="1"/>
          <p:nvPr/>
        </p:nvSpPr>
        <p:spPr>
          <a:xfrm>
            <a:off x="4911048" y="469530"/>
            <a:ext cx="2845941" cy="501676"/>
          </a:xfrm>
          <a:prstGeom prst="rect">
            <a:avLst/>
          </a:prstGeom>
          <a:noFill/>
        </p:spPr>
        <p:txBody>
          <a:bodyPr wrap="square">
            <a:spAutoFit/>
          </a:bodyPr>
          <a:lstStyle/>
          <a:p>
            <a:pPr lvl="0" algn="ctr">
              <a:lnSpc>
                <a:spcPct val="95000"/>
              </a:lnSpc>
              <a:spcAft>
                <a:spcPts val="600"/>
              </a:spcAft>
              <a:tabLst>
                <a:tab pos="182880" algn="l"/>
              </a:tabLst>
            </a:pPr>
            <a:r>
              <a:rPr lang="en-IN" sz="2800" b="1" spc="-5" dirty="0">
                <a:effectLst/>
                <a:latin typeface="+mj-lt"/>
                <a:ea typeface="SimSun" panose="02010600030101010101" pitchFamily="2" charset="-122"/>
              </a:rPr>
              <a:t>Gradient Descent</a:t>
            </a:r>
            <a:endParaRPr lang="en-IN" sz="2800" spc="-5" dirty="0">
              <a:effectLst/>
              <a:latin typeface="+mj-lt"/>
              <a:ea typeface="SimSun" panose="02010600030101010101" pitchFamily="2" charset="-122"/>
            </a:endParaRPr>
          </a:p>
        </p:txBody>
      </p:sp>
      <p:sp>
        <p:nvSpPr>
          <p:cNvPr id="7" name="TextBox 6">
            <a:extLst>
              <a:ext uri="{FF2B5EF4-FFF2-40B4-BE49-F238E27FC236}">
                <a16:creationId xmlns:a16="http://schemas.microsoft.com/office/drawing/2014/main" id="{A627DE09-F1D3-E728-9511-62FCCC4C7564}"/>
              </a:ext>
            </a:extLst>
          </p:cNvPr>
          <p:cNvSpPr txBox="1"/>
          <p:nvPr/>
        </p:nvSpPr>
        <p:spPr>
          <a:xfrm>
            <a:off x="1304818" y="1171523"/>
            <a:ext cx="2815119" cy="400110"/>
          </a:xfrm>
          <a:prstGeom prst="rect">
            <a:avLst/>
          </a:prstGeom>
          <a:noFill/>
        </p:spPr>
        <p:txBody>
          <a:bodyPr wrap="square">
            <a:spAutoFit/>
          </a:bodyPr>
          <a:lstStyle/>
          <a:p>
            <a:r>
              <a:rPr lang="en-IN" sz="2000" b="1" kern="0" dirty="0">
                <a:effectLst/>
                <a:latin typeface="+mj-lt"/>
                <a:ea typeface="SimSun" panose="02010600030101010101" pitchFamily="2" charset="-122"/>
              </a:rPr>
              <a:t>Computing the Gradient</a:t>
            </a:r>
            <a:endParaRPr lang="en-IN" sz="2000" dirty="0">
              <a:latin typeface="+mj-lt"/>
            </a:endParaRPr>
          </a:p>
        </p:txBody>
      </p:sp>
      <p:sp>
        <p:nvSpPr>
          <p:cNvPr id="9" name="TextBox 8">
            <a:extLst>
              <a:ext uri="{FF2B5EF4-FFF2-40B4-BE49-F238E27FC236}">
                <a16:creationId xmlns:a16="http://schemas.microsoft.com/office/drawing/2014/main" id="{F0C50F04-DA8D-30E0-4D6A-38EEC7F195E1}"/>
              </a:ext>
            </a:extLst>
          </p:cNvPr>
          <p:cNvSpPr txBox="1"/>
          <p:nvPr/>
        </p:nvSpPr>
        <p:spPr>
          <a:xfrm>
            <a:off x="4818581" y="1136323"/>
            <a:ext cx="6102848" cy="384721"/>
          </a:xfrm>
          <a:prstGeom prst="rect">
            <a:avLst/>
          </a:prstGeom>
          <a:noFill/>
        </p:spPr>
        <p:txBody>
          <a:bodyPr wrap="square">
            <a:spAutoFit/>
          </a:bodyPr>
          <a:lstStyle/>
          <a:p>
            <a:pPr marL="365760" indent="-182880" algn="just">
              <a:lnSpc>
                <a:spcPct val="95000"/>
              </a:lnSpc>
              <a:spcAft>
                <a:spcPts val="600"/>
              </a:spcAft>
              <a:tabLst>
                <a:tab pos="182880" algn="l"/>
              </a:tabLst>
            </a:pPr>
            <a:r>
              <a:rPr lang="en-IN" sz="2000" b="1" spc="-5" dirty="0">
                <a:effectLst/>
                <a:latin typeface="+mj-lt"/>
                <a:ea typeface="SimSun" panose="02010600030101010101" pitchFamily="2" charset="-122"/>
              </a:rPr>
              <a:t>Next Waypoint Position</a:t>
            </a:r>
            <a:endParaRPr lang="en-IN" sz="2000" spc="-5" dirty="0">
              <a:effectLst/>
              <a:latin typeface="+mj-lt"/>
              <a:ea typeface="SimSun" panose="02010600030101010101" pitchFamily="2" charset="-122"/>
            </a:endParaRPr>
          </a:p>
        </p:txBody>
      </p:sp>
      <p:sp>
        <p:nvSpPr>
          <p:cNvPr id="11" name="TextBox 10">
            <a:extLst>
              <a:ext uri="{FF2B5EF4-FFF2-40B4-BE49-F238E27FC236}">
                <a16:creationId xmlns:a16="http://schemas.microsoft.com/office/drawing/2014/main" id="{0DF635D0-5F0A-7536-B1C5-434CE847C3CD}"/>
              </a:ext>
            </a:extLst>
          </p:cNvPr>
          <p:cNvSpPr txBox="1"/>
          <p:nvPr/>
        </p:nvSpPr>
        <p:spPr>
          <a:xfrm>
            <a:off x="8856326" y="1138385"/>
            <a:ext cx="6102848" cy="384721"/>
          </a:xfrm>
          <a:prstGeom prst="rect">
            <a:avLst/>
          </a:prstGeom>
          <a:noFill/>
        </p:spPr>
        <p:txBody>
          <a:bodyPr wrap="square">
            <a:spAutoFit/>
          </a:bodyPr>
          <a:lstStyle/>
          <a:p>
            <a:pPr marL="365760" indent="-182880" algn="just">
              <a:lnSpc>
                <a:spcPct val="95000"/>
              </a:lnSpc>
              <a:spcAft>
                <a:spcPts val="600"/>
              </a:spcAft>
              <a:tabLst>
                <a:tab pos="182880" algn="l"/>
              </a:tabLst>
            </a:pPr>
            <a:r>
              <a:rPr lang="en-IN" sz="2000" b="1" spc="-5" dirty="0">
                <a:effectLst/>
                <a:latin typeface="+mj-lt"/>
                <a:ea typeface="SimSun" panose="02010600030101010101" pitchFamily="2" charset="-122"/>
              </a:rPr>
              <a:t>Creating the path</a:t>
            </a:r>
            <a:endParaRPr lang="en-IN" sz="2000" spc="-5" dirty="0">
              <a:effectLst/>
              <a:latin typeface="+mj-lt"/>
              <a:ea typeface="SimSun" panose="02010600030101010101" pitchFamily="2" charset="-122"/>
            </a:endParaRPr>
          </a:p>
        </p:txBody>
      </p:sp>
      <p:sp>
        <p:nvSpPr>
          <p:cNvPr id="13" name="TextBox 12">
            <a:extLst>
              <a:ext uri="{FF2B5EF4-FFF2-40B4-BE49-F238E27FC236}">
                <a16:creationId xmlns:a16="http://schemas.microsoft.com/office/drawing/2014/main" id="{A5BB73BA-75DD-33ED-6AB8-89AAB8BB6569}"/>
              </a:ext>
            </a:extLst>
          </p:cNvPr>
          <p:cNvSpPr txBox="1"/>
          <p:nvPr/>
        </p:nvSpPr>
        <p:spPr>
          <a:xfrm>
            <a:off x="803954" y="1702740"/>
            <a:ext cx="3634483" cy="1754326"/>
          </a:xfrm>
          <a:prstGeom prst="rect">
            <a:avLst/>
          </a:prstGeom>
          <a:noFill/>
        </p:spPr>
        <p:txBody>
          <a:bodyPr wrap="square">
            <a:spAutoFit/>
          </a:bodyPr>
          <a:lstStyle/>
          <a:p>
            <a:pPr algn="just"/>
            <a:r>
              <a:rPr lang="en-IN" kern="0" dirty="0">
                <a:effectLst/>
                <a:latin typeface="+mj-lt"/>
                <a:ea typeface="SimSun" panose="02010600030101010101" pitchFamily="2" charset="-122"/>
              </a:rPr>
              <a:t>The derivative of a function describes the slope at any given point, and its sign describes the direction of the ascent. For continuous functions, we can find its derivative using the differential formula.</a:t>
            </a:r>
            <a:endParaRPr lang="en-IN" dirty="0">
              <a:latin typeface="+mj-lt"/>
            </a:endParaRPr>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C58E264E-63FF-9A57-21AE-D8BD17BFFAE8}"/>
                  </a:ext>
                </a:extLst>
              </p:cNvPr>
              <p:cNvSpPr txBox="1"/>
              <p:nvPr/>
            </p:nvSpPr>
            <p:spPr>
              <a:xfrm>
                <a:off x="1470338" y="3483518"/>
                <a:ext cx="7484722" cy="808235"/>
              </a:xfrm>
              <a:prstGeom prst="rect">
                <a:avLst/>
              </a:prstGeom>
              <a:noFill/>
            </p:spPr>
            <p:txBody>
              <a:bodyPr wrap="square">
                <a:spAutoFit/>
              </a:bodyPr>
              <a:lstStyle/>
              <a:p>
                <a14:m>
                  <m:oMath xmlns:m="http://schemas.openxmlformats.org/officeDocument/2006/math">
                    <m:r>
                      <m:rPr>
                        <m:sty m:val="p"/>
                      </m:rPr>
                      <a:rPr lang="en-IN" sz="1800" kern="0" smtClean="0">
                        <a:effectLst/>
                        <a:latin typeface="Cambria Math" panose="02040503050406030204" pitchFamily="18" charset="0"/>
                        <a:ea typeface="SimSun" panose="02010600030101010101" pitchFamily="2" charset="-122"/>
                        <a:cs typeface="Times New Roman" panose="02020603050405020304" pitchFamily="18" charset="0"/>
                      </a:rPr>
                      <m:t>∇</m:t>
                    </m:r>
                    <m:r>
                      <a:rPr lang="en-IN" sz="1800" i="1" kern="0">
                        <a:effectLst/>
                        <a:latin typeface="Cambria Math" panose="02040503050406030204" pitchFamily="18" charset="0"/>
                        <a:ea typeface="SimSun" panose="02010600030101010101" pitchFamily="2" charset="-122"/>
                        <a:cs typeface="Times New Roman" panose="02020603050405020304" pitchFamily="18" charset="0"/>
                      </a:rPr>
                      <m:t>𝐹</m:t>
                    </m:r>
                    <m:d>
                      <m:dPr>
                        <m:ctrlPr>
                          <a:rPr lang="en-IN" i="1">
                            <a:effectLst/>
                            <a:latin typeface="Cambria Math" panose="02040503050406030204" pitchFamily="18" charset="0"/>
                          </a:rPr>
                        </m:ctrlPr>
                      </m:dPr>
                      <m:e>
                        <m:r>
                          <a:rPr lang="en-IN" sz="1800" i="1" kern="0">
                            <a:effectLst/>
                            <a:latin typeface="Cambria Math" panose="02040503050406030204" pitchFamily="18" charset="0"/>
                            <a:ea typeface="SimSun" panose="02010600030101010101" pitchFamily="2" charset="-122"/>
                            <a:cs typeface="Times New Roman" panose="02020603050405020304" pitchFamily="18" charset="0"/>
                          </a:rPr>
                          <m:t>𝑥</m:t>
                        </m:r>
                        <m:r>
                          <a:rPr lang="en-IN" sz="1800" i="1" kern="0">
                            <a:effectLst/>
                            <a:latin typeface="Cambria Math" panose="02040503050406030204" pitchFamily="18" charset="0"/>
                            <a:ea typeface="SimSun" panose="02010600030101010101" pitchFamily="2" charset="-122"/>
                            <a:cs typeface="Times New Roman" panose="02020603050405020304" pitchFamily="18" charset="0"/>
                          </a:rPr>
                          <m:t>,</m:t>
                        </m:r>
                        <m:r>
                          <a:rPr lang="en-IN" sz="1800" i="1" kern="0">
                            <a:effectLst/>
                            <a:latin typeface="Cambria Math" panose="02040503050406030204" pitchFamily="18" charset="0"/>
                            <a:ea typeface="SimSun" panose="02010600030101010101" pitchFamily="2" charset="-122"/>
                            <a:cs typeface="Times New Roman" panose="02020603050405020304" pitchFamily="18" charset="0"/>
                          </a:rPr>
                          <m:t>𝑦</m:t>
                        </m:r>
                      </m:e>
                    </m:d>
                    <m:r>
                      <a:rPr lang="en-IN" sz="1800" i="1" kern="0">
                        <a:effectLst/>
                        <a:latin typeface="Cambria Math" panose="02040503050406030204" pitchFamily="18" charset="0"/>
                        <a:ea typeface="SimSun" panose="02010600030101010101" pitchFamily="2" charset="-122"/>
                        <a:cs typeface="Times New Roman" panose="02020603050405020304" pitchFamily="18" charset="0"/>
                      </a:rPr>
                      <m:t>=</m:t>
                    </m:r>
                    <m:d>
                      <m:dPr>
                        <m:ctrlPr>
                          <a:rPr lang="en-IN" i="1">
                            <a:effectLst/>
                            <a:latin typeface="Cambria Math" panose="02040503050406030204" pitchFamily="18" charset="0"/>
                          </a:rPr>
                        </m:ctrlPr>
                      </m:dPr>
                      <m:e>
                        <m:f>
                          <m:fPr>
                            <m:type m:val="noBar"/>
                            <m:ctrlPr>
                              <a:rPr lang="en-IN" i="1">
                                <a:effectLst/>
                                <a:latin typeface="Cambria Math" panose="02040503050406030204" pitchFamily="18" charset="0"/>
                              </a:rPr>
                            </m:ctrlPr>
                          </m:fPr>
                          <m:num>
                            <m:f>
                              <m:fPr>
                                <m:ctrlPr>
                                  <a:rPr lang="en-IN" i="1">
                                    <a:effectLst/>
                                    <a:latin typeface="Cambria Math" panose="02040503050406030204" pitchFamily="18" charset="0"/>
                                  </a:rPr>
                                </m:ctrlPr>
                              </m:fPr>
                              <m:num>
                                <m:r>
                                  <a:rPr lang="en-US" sz="1800" i="1" kern="0">
                                    <a:effectLst/>
                                    <a:latin typeface="Cambria Math" panose="02040503050406030204" pitchFamily="18" charset="0"/>
                                    <a:ea typeface="SimSun" panose="02010600030101010101" pitchFamily="2" charset="-122"/>
                                    <a:cs typeface="Times New Roman" panose="02020603050405020304" pitchFamily="18" charset="0"/>
                                  </a:rPr>
                                  <m:t>𝜕</m:t>
                                </m:r>
                              </m:num>
                              <m:den>
                                <m:r>
                                  <a:rPr lang="en-US" sz="1800" i="1" kern="0">
                                    <a:effectLst/>
                                    <a:latin typeface="Cambria Math" panose="02040503050406030204" pitchFamily="18" charset="0"/>
                                    <a:ea typeface="SimSun" panose="02010600030101010101" pitchFamily="2" charset="-122"/>
                                    <a:cs typeface="Times New Roman" panose="02020603050405020304" pitchFamily="18" charset="0"/>
                                  </a:rPr>
                                  <m:t>𝜕</m:t>
                                </m:r>
                                <m:r>
                                  <a:rPr lang="en-US" sz="1800" i="1" kern="0">
                                    <a:effectLst/>
                                    <a:latin typeface="Cambria Math" panose="02040503050406030204" pitchFamily="18" charset="0"/>
                                    <a:ea typeface="SimSun" panose="02010600030101010101" pitchFamily="2" charset="-122"/>
                                    <a:cs typeface="Times New Roman" panose="02020603050405020304" pitchFamily="18" charset="0"/>
                                  </a:rPr>
                                  <m:t>𝑥</m:t>
                                </m:r>
                              </m:den>
                            </m:f>
                          </m:num>
                          <m:den>
                            <m:f>
                              <m:fPr>
                                <m:ctrlPr>
                                  <a:rPr lang="en-IN" i="1">
                                    <a:effectLst/>
                                    <a:latin typeface="Cambria Math" panose="02040503050406030204" pitchFamily="18" charset="0"/>
                                  </a:rPr>
                                </m:ctrlPr>
                              </m:fPr>
                              <m:num>
                                <m:r>
                                  <a:rPr lang="en-US" sz="1800" i="1" kern="0">
                                    <a:effectLst/>
                                    <a:latin typeface="Cambria Math" panose="02040503050406030204" pitchFamily="18" charset="0"/>
                                    <a:ea typeface="SimSun" panose="02010600030101010101" pitchFamily="2" charset="-122"/>
                                    <a:cs typeface="Times New Roman" panose="02020603050405020304" pitchFamily="18" charset="0"/>
                                  </a:rPr>
                                  <m:t>𝜕</m:t>
                                </m:r>
                              </m:num>
                              <m:den>
                                <m:r>
                                  <a:rPr lang="en-US" sz="1800" i="1" kern="0">
                                    <a:effectLst/>
                                    <a:latin typeface="Cambria Math" panose="02040503050406030204" pitchFamily="18" charset="0"/>
                                    <a:ea typeface="SimSun" panose="02010600030101010101" pitchFamily="2" charset="-122"/>
                                    <a:cs typeface="Times New Roman" panose="02020603050405020304" pitchFamily="18" charset="0"/>
                                  </a:rPr>
                                  <m:t>𝜕</m:t>
                                </m:r>
                                <m:r>
                                  <a:rPr lang="en-US" sz="1800" i="1" kern="0">
                                    <a:effectLst/>
                                    <a:latin typeface="Cambria Math" panose="02040503050406030204" pitchFamily="18" charset="0"/>
                                    <a:ea typeface="SimSun" panose="02010600030101010101" pitchFamily="2" charset="-122"/>
                                    <a:cs typeface="Times New Roman" panose="02020603050405020304" pitchFamily="18" charset="0"/>
                                  </a:rPr>
                                  <m:t>𝑦</m:t>
                                </m:r>
                              </m:den>
                            </m:f>
                          </m:den>
                        </m:f>
                      </m:e>
                    </m:d>
                  </m:oMath>
                </a14:m>
                <a:r>
                  <a:rPr lang="en-IN" sz="1800" kern="0" dirty="0">
                    <a:effectLst/>
                    <a:latin typeface="Times New Roman" panose="02020603050405020304" pitchFamily="18" charset="0"/>
                    <a:ea typeface="SimSun" panose="02010600030101010101" pitchFamily="2" charset="-122"/>
                  </a:rPr>
                  <a:t> </a:t>
                </a:r>
                <a:endParaRPr lang="en-IN" dirty="0"/>
              </a:p>
            </p:txBody>
          </p:sp>
        </mc:Choice>
        <mc:Fallback xmlns="">
          <p:sp>
            <p:nvSpPr>
              <p:cNvPr id="15" name="TextBox 14">
                <a:extLst>
                  <a:ext uri="{FF2B5EF4-FFF2-40B4-BE49-F238E27FC236}">
                    <a16:creationId xmlns:a16="http://schemas.microsoft.com/office/drawing/2014/main" id="{C58E264E-63FF-9A57-21AE-D8BD17BFFAE8}"/>
                  </a:ext>
                </a:extLst>
              </p:cNvPr>
              <p:cNvSpPr txBox="1">
                <a:spLocks noRot="1" noChangeAspect="1" noMove="1" noResize="1" noEditPoints="1" noAdjustHandles="1" noChangeArrowheads="1" noChangeShapeType="1" noTextEdit="1"/>
              </p:cNvSpPr>
              <p:nvPr/>
            </p:nvSpPr>
            <p:spPr>
              <a:xfrm>
                <a:off x="1470338" y="3483518"/>
                <a:ext cx="7484722" cy="808235"/>
              </a:xfrm>
              <a:prstGeom prst="rect">
                <a:avLst/>
              </a:prstGeom>
              <a:blipFill>
                <a:blip r:embed="rId2"/>
                <a:stretch>
                  <a:fillRect/>
                </a:stretch>
              </a:blipFill>
            </p:spPr>
            <p:txBody>
              <a:bodyPr/>
              <a:lstStyle/>
              <a:p>
                <a:r>
                  <a:rPr lang="en-IN">
                    <a:noFill/>
                  </a:rPr>
                  <a:t> </a:t>
                </a:r>
              </a:p>
            </p:txBody>
          </p:sp>
        </mc:Fallback>
      </mc:AlternateContent>
      <p:pic>
        <p:nvPicPr>
          <p:cNvPr id="16" name="Picture 15">
            <a:extLst>
              <a:ext uri="{FF2B5EF4-FFF2-40B4-BE49-F238E27FC236}">
                <a16:creationId xmlns:a16="http://schemas.microsoft.com/office/drawing/2014/main" id="{9FEDDD73-DFDD-9C29-789D-151C92EF3B75}"/>
              </a:ext>
            </a:extLst>
          </p:cNvPr>
          <p:cNvPicPr>
            <a:picLocks noChangeAspect="1"/>
          </p:cNvPicPr>
          <p:nvPr/>
        </p:nvPicPr>
        <p:blipFill>
          <a:blip r:embed="rId3"/>
          <a:stretch>
            <a:fillRect/>
          </a:stretch>
        </p:blipFill>
        <p:spPr>
          <a:xfrm>
            <a:off x="1304818" y="4423393"/>
            <a:ext cx="2031325" cy="2031325"/>
          </a:xfrm>
          <a:prstGeom prst="rect">
            <a:avLst/>
          </a:prstGeom>
        </p:spPr>
      </p:pic>
      <p:sp>
        <p:nvSpPr>
          <p:cNvPr id="22" name="TextBox 21">
            <a:extLst>
              <a:ext uri="{FF2B5EF4-FFF2-40B4-BE49-F238E27FC236}">
                <a16:creationId xmlns:a16="http://schemas.microsoft.com/office/drawing/2014/main" id="{BB9A1279-893F-2E59-0D7B-4AE225F03F20}"/>
              </a:ext>
            </a:extLst>
          </p:cNvPr>
          <p:cNvSpPr txBox="1"/>
          <p:nvPr/>
        </p:nvSpPr>
        <p:spPr>
          <a:xfrm>
            <a:off x="4615667" y="1702739"/>
            <a:ext cx="3634484" cy="2031325"/>
          </a:xfrm>
          <a:prstGeom prst="rect">
            <a:avLst/>
          </a:prstGeom>
          <a:noFill/>
        </p:spPr>
        <p:txBody>
          <a:bodyPr wrap="square">
            <a:spAutoFit/>
          </a:bodyPr>
          <a:lstStyle/>
          <a:p>
            <a:pPr algn="just"/>
            <a:r>
              <a:rPr lang="en-IN" sz="1800" kern="0" dirty="0">
                <a:effectLst/>
                <a:latin typeface="+mj-lt"/>
                <a:ea typeface="SimSun" panose="02010600030101010101" pitchFamily="2" charset="-122"/>
              </a:rPr>
              <a:t>After finding the discrete gradients in all directions, a grid cell located towards the direction of the steepest descent is located and picked as the next path waypoint. This process is iterated over till the final goal point is reached</a:t>
            </a:r>
            <a:endParaRPr lang="en-IN" dirty="0">
              <a:latin typeface="+mj-lt"/>
            </a:endParaRPr>
          </a:p>
        </p:txBody>
      </p:sp>
      <p:sp>
        <p:nvSpPr>
          <p:cNvPr id="24" name="TextBox 23">
            <a:extLst>
              <a:ext uri="{FF2B5EF4-FFF2-40B4-BE49-F238E27FC236}">
                <a16:creationId xmlns:a16="http://schemas.microsoft.com/office/drawing/2014/main" id="{06144C8D-E910-291C-8354-348A8D138E9B}"/>
              </a:ext>
            </a:extLst>
          </p:cNvPr>
          <p:cNvSpPr txBox="1"/>
          <p:nvPr/>
        </p:nvSpPr>
        <p:spPr>
          <a:xfrm>
            <a:off x="8427381" y="1715400"/>
            <a:ext cx="3402887" cy="2862322"/>
          </a:xfrm>
          <a:prstGeom prst="rect">
            <a:avLst/>
          </a:prstGeom>
          <a:noFill/>
        </p:spPr>
        <p:txBody>
          <a:bodyPr wrap="square">
            <a:spAutoFit/>
          </a:bodyPr>
          <a:lstStyle/>
          <a:p>
            <a:pPr algn="just"/>
            <a:r>
              <a:rPr lang="en-IN" sz="1800" kern="0" dirty="0">
                <a:effectLst/>
                <a:latin typeface="+mj-lt"/>
                <a:ea typeface="SimSun" panose="02010600030101010101" pitchFamily="2" charset="-122"/>
              </a:rPr>
              <a:t>By connecting the starting position to its lowest neighbour and continuing to connect them to their respective lowest neighbours, eventually, the algorithm reaches the goal position. The algorithm adds the lowest neighbour in an empty list, each time it iterates, to create a path from the start to the goal position</a:t>
            </a:r>
            <a:endParaRPr lang="en-IN" dirty="0">
              <a:latin typeface="+mj-lt"/>
            </a:endParaRPr>
          </a:p>
        </p:txBody>
      </p:sp>
      <p:pic>
        <p:nvPicPr>
          <p:cNvPr id="25" name="Picture 24">
            <a:extLst>
              <a:ext uri="{FF2B5EF4-FFF2-40B4-BE49-F238E27FC236}">
                <a16:creationId xmlns:a16="http://schemas.microsoft.com/office/drawing/2014/main" id="{ED7D2D8F-537D-819B-A5C3-223C94E8BD43}"/>
              </a:ext>
            </a:extLst>
          </p:cNvPr>
          <p:cNvPicPr>
            <a:picLocks noChangeAspect="1"/>
          </p:cNvPicPr>
          <p:nvPr/>
        </p:nvPicPr>
        <p:blipFill>
          <a:blip r:embed="rId4"/>
          <a:stretch>
            <a:fillRect/>
          </a:stretch>
        </p:blipFill>
        <p:spPr>
          <a:xfrm>
            <a:off x="8507230" y="4977708"/>
            <a:ext cx="3088640" cy="1477010"/>
          </a:xfrm>
          <a:prstGeom prst="rect">
            <a:avLst/>
          </a:prstGeom>
        </p:spPr>
      </p:pic>
    </p:spTree>
    <p:extLst>
      <p:ext uri="{BB962C8B-B14F-4D97-AF65-F5344CB8AC3E}">
        <p14:creationId xmlns:p14="http://schemas.microsoft.com/office/powerpoint/2010/main" val="22748466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636C88A1-BC25-B055-7FC8-2C19FF8191E7}"/>
              </a:ext>
            </a:extLst>
          </p:cNvPr>
          <p:cNvGraphicFramePr>
            <a:graphicFrameLocks noGrp="1"/>
          </p:cNvGraphicFramePr>
          <p:nvPr>
            <p:extLst>
              <p:ext uri="{D42A27DB-BD31-4B8C-83A1-F6EECF244321}">
                <p14:modId xmlns:p14="http://schemas.microsoft.com/office/powerpoint/2010/main" val="1702526409"/>
              </p:ext>
            </p:extLst>
          </p:nvPr>
        </p:nvGraphicFramePr>
        <p:xfrm>
          <a:off x="327060" y="729466"/>
          <a:ext cx="11537880" cy="5732979"/>
        </p:xfrm>
        <a:graphic>
          <a:graphicData uri="http://schemas.openxmlformats.org/drawingml/2006/table">
            <a:tbl>
              <a:tblPr firstRow="1" bandRow="1">
                <a:tableStyleId>{7DF18680-E054-41AD-8BC1-D1AEF772440D}</a:tableStyleId>
              </a:tblPr>
              <a:tblGrid>
                <a:gridCol w="2884470">
                  <a:extLst>
                    <a:ext uri="{9D8B030D-6E8A-4147-A177-3AD203B41FA5}">
                      <a16:colId xmlns:a16="http://schemas.microsoft.com/office/drawing/2014/main" val="1621389684"/>
                    </a:ext>
                  </a:extLst>
                </a:gridCol>
                <a:gridCol w="2884470">
                  <a:extLst>
                    <a:ext uri="{9D8B030D-6E8A-4147-A177-3AD203B41FA5}">
                      <a16:colId xmlns:a16="http://schemas.microsoft.com/office/drawing/2014/main" val="383807516"/>
                    </a:ext>
                  </a:extLst>
                </a:gridCol>
                <a:gridCol w="2884470">
                  <a:extLst>
                    <a:ext uri="{9D8B030D-6E8A-4147-A177-3AD203B41FA5}">
                      <a16:colId xmlns:a16="http://schemas.microsoft.com/office/drawing/2014/main" val="2108972486"/>
                    </a:ext>
                  </a:extLst>
                </a:gridCol>
                <a:gridCol w="2884470">
                  <a:extLst>
                    <a:ext uri="{9D8B030D-6E8A-4147-A177-3AD203B41FA5}">
                      <a16:colId xmlns:a16="http://schemas.microsoft.com/office/drawing/2014/main" val="3615304839"/>
                    </a:ext>
                  </a:extLst>
                </a:gridCol>
              </a:tblGrid>
              <a:tr h="476742">
                <a:tc>
                  <a:txBody>
                    <a:bodyPr/>
                    <a:lstStyle/>
                    <a:p>
                      <a:pPr algn="ctr">
                        <a:lnSpc>
                          <a:spcPct val="107000"/>
                        </a:lnSpc>
                      </a:pPr>
                      <a:r>
                        <a:rPr lang="en-US" sz="1800" b="1" kern="100" dirty="0">
                          <a:effectLst/>
                        </a:rPr>
                        <a:t>Algorithms</a:t>
                      </a:r>
                      <a:endParaRPr lang="en-IN" sz="18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pPr>
                      <a:r>
                        <a:rPr lang="en-US" sz="1800" b="1" kern="100" dirty="0">
                          <a:effectLst/>
                        </a:rPr>
                        <a:t>Uses</a:t>
                      </a:r>
                      <a:endParaRPr lang="en-IN" sz="1800" b="1" i="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pPr>
                      <a:r>
                        <a:rPr lang="en-US" sz="1600" b="1" kern="100" dirty="0">
                          <a:effectLst/>
                        </a:rPr>
                        <a:t>Achievable</a:t>
                      </a:r>
                      <a:endParaRPr lang="en-IN" sz="750" b="1" i="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pPr>
                      <a:r>
                        <a:rPr lang="en-US" sz="1800" b="1" kern="100" dirty="0">
                          <a:effectLst/>
                        </a:rPr>
                        <a:t>Not achievable</a:t>
                      </a:r>
                      <a:endParaRPr lang="en-IN" sz="1800" b="1" i="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526087469"/>
                  </a:ext>
                </a:extLst>
              </a:tr>
              <a:tr h="994789">
                <a:tc>
                  <a:txBody>
                    <a:bodyPr/>
                    <a:lstStyle/>
                    <a:p>
                      <a:pPr algn="ctr">
                        <a:lnSpc>
                          <a:spcPct val="107000"/>
                        </a:lnSpc>
                      </a:pPr>
                      <a:r>
                        <a:rPr lang="en-US" sz="1600" kern="100" dirty="0">
                          <a:effectLst/>
                        </a:rPr>
                        <a:t>Dijkstra</a:t>
                      </a:r>
                      <a:endParaRPr lang="en-IN"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pPr>
                      <a:r>
                        <a:rPr lang="en-US" sz="1000" kern="100" dirty="0">
                          <a:effectLst/>
                        </a:rPr>
                        <a:t>This algorithm can be used to find the shortest path from the initial position to the goal location. It can traverse through any kind of environment but the speed will be pretty slow with the increase in the size of the environment.</a:t>
                      </a:r>
                      <a:endParaRPr lang="en-IN"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pPr>
                      <a:r>
                        <a:rPr lang="en-US" sz="1200" kern="100" dirty="0">
                          <a:effectLst/>
                        </a:rPr>
                        <a:t>Shortest path,</a:t>
                      </a:r>
                      <a:endParaRPr lang="en-IN" sz="1600" kern="100" dirty="0">
                        <a:effectLst/>
                      </a:endParaRPr>
                    </a:p>
                    <a:p>
                      <a:pPr algn="ctr">
                        <a:lnSpc>
                          <a:spcPct val="107000"/>
                        </a:lnSpc>
                      </a:pPr>
                      <a:r>
                        <a:rPr lang="en-US" sz="1200" kern="100" dirty="0">
                          <a:effectLst/>
                        </a:rPr>
                        <a:t>Unpolarized grids Exploration</a:t>
                      </a:r>
                      <a:endParaRPr lang="en-IN"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pPr>
                      <a:r>
                        <a:rPr lang="en-US" sz="1600" kern="100" dirty="0">
                          <a:effectLst/>
                        </a:rPr>
                        <a:t>Less time,</a:t>
                      </a:r>
                      <a:endParaRPr lang="en-IN" sz="2000" kern="100" dirty="0">
                        <a:effectLst/>
                      </a:endParaRPr>
                    </a:p>
                    <a:p>
                      <a:pPr algn="ctr">
                        <a:lnSpc>
                          <a:spcPct val="107000"/>
                        </a:lnSpc>
                      </a:pPr>
                      <a:r>
                        <a:rPr lang="en-US" sz="1600" kern="100" dirty="0">
                          <a:effectLst/>
                        </a:rPr>
                        <a:t>Less memory</a:t>
                      </a:r>
                      <a:endParaRPr lang="en-IN"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537427885"/>
                  </a:ext>
                </a:extLst>
              </a:tr>
              <a:tr h="1053884">
                <a:tc>
                  <a:txBody>
                    <a:bodyPr/>
                    <a:lstStyle/>
                    <a:p>
                      <a:pPr algn="ctr">
                        <a:lnSpc>
                          <a:spcPct val="107000"/>
                        </a:lnSpc>
                      </a:pPr>
                      <a:r>
                        <a:rPr lang="en-US" sz="1800" kern="100" dirty="0">
                          <a:effectLst/>
                        </a:rPr>
                        <a:t>Greedy BFS</a:t>
                      </a:r>
                      <a:endParaRPr lang="en-IN"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pPr>
                      <a:r>
                        <a:rPr lang="en-US" sz="1000" kern="100" dirty="0">
                          <a:effectLst/>
                        </a:rPr>
                        <a:t>This algorithm is used to explore the grids in a particular direction rather than 360 degrees. The applications of this algorithm are best suited for an environment with long horizontal and vertical obstacles.</a:t>
                      </a:r>
                      <a:endParaRPr lang="en-IN"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pPr>
                      <a:r>
                        <a:rPr lang="en-US" sz="1000" kern="100" dirty="0">
                          <a:effectLst/>
                        </a:rPr>
                        <a:t>Polarized grid exploration,</a:t>
                      </a:r>
                      <a:endParaRPr lang="en-IN" sz="1100" kern="100" dirty="0">
                        <a:effectLst/>
                      </a:endParaRPr>
                    </a:p>
                    <a:p>
                      <a:pPr algn="ctr">
                        <a:lnSpc>
                          <a:spcPct val="107000"/>
                        </a:lnSpc>
                      </a:pPr>
                      <a:r>
                        <a:rPr lang="en-US" sz="1000" kern="100" dirty="0">
                          <a:effectLst/>
                        </a:rPr>
                        <a:t>Less time to reach the goal,</a:t>
                      </a:r>
                      <a:endParaRPr lang="en-IN" sz="1100" kern="100" dirty="0">
                        <a:effectLst/>
                      </a:endParaRPr>
                    </a:p>
                    <a:p>
                      <a:pPr algn="ctr">
                        <a:lnSpc>
                          <a:spcPct val="107000"/>
                        </a:lnSpc>
                      </a:pPr>
                      <a:r>
                        <a:rPr lang="en-US" sz="1000" kern="100" dirty="0">
                          <a:effectLst/>
                        </a:rPr>
                        <a:t>Less storage requires as the number of nodes is comparatively less,</a:t>
                      </a:r>
                      <a:endParaRPr lang="en-IN" sz="1100" kern="100" dirty="0">
                        <a:effectLst/>
                      </a:endParaRPr>
                    </a:p>
                    <a:p>
                      <a:pPr algn="ctr">
                        <a:lnSpc>
                          <a:spcPct val="107000"/>
                        </a:lnSpc>
                      </a:pPr>
                      <a:r>
                        <a:rPr lang="en-US" sz="1000" kern="100" dirty="0">
                          <a:effectLst/>
                        </a:rPr>
                        <a:t>Uses heuristic distances to calculate the approximate distance to the goal</a:t>
                      </a:r>
                      <a:endParaRPr lang="en-IN"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pPr>
                      <a:r>
                        <a:rPr lang="en-US" sz="1400" kern="100" dirty="0">
                          <a:effectLst/>
                        </a:rPr>
                        <a:t>Shortest Path to the goal (In case of curved obstacles)</a:t>
                      </a:r>
                      <a:endParaRPr lang="en-IN" sz="1800" kern="100" dirty="0">
                        <a:effectLst/>
                      </a:endParaRPr>
                    </a:p>
                    <a:p>
                      <a:pPr algn="ctr">
                        <a:lnSpc>
                          <a:spcPct val="107000"/>
                        </a:lnSpc>
                      </a:pPr>
                      <a:r>
                        <a:rPr lang="en-US" sz="1100" kern="100" dirty="0">
                          <a:effectLst/>
                        </a:rPr>
                        <a:t> </a:t>
                      </a:r>
                      <a:endParaRPr lang="en-IN" sz="1400" kern="100" dirty="0">
                        <a:effectLst/>
                      </a:endParaRPr>
                    </a:p>
                    <a:p>
                      <a:pPr algn="ctr">
                        <a:lnSpc>
                          <a:spcPct val="107000"/>
                        </a:lnSpc>
                      </a:pPr>
                      <a:r>
                        <a:rPr lang="en-US" sz="1100" kern="100" dirty="0">
                          <a:effectLst/>
                        </a:rPr>
                        <a:t> </a:t>
                      </a:r>
                      <a:endParaRPr lang="en-IN"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612692405"/>
                  </a:ext>
                </a:extLst>
              </a:tr>
              <a:tr h="994789">
                <a:tc>
                  <a:txBody>
                    <a:bodyPr/>
                    <a:lstStyle/>
                    <a:p>
                      <a:pPr algn="ctr">
                        <a:lnSpc>
                          <a:spcPct val="107000"/>
                        </a:lnSpc>
                      </a:pPr>
                      <a:r>
                        <a:rPr lang="en-US" sz="1600" kern="100" dirty="0">
                          <a:effectLst/>
                        </a:rPr>
                        <a:t>A* Search</a:t>
                      </a:r>
                      <a:endParaRPr lang="en-IN"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pPr>
                      <a:r>
                        <a:rPr lang="en-US" sz="900" kern="100" dirty="0">
                          <a:effectLst/>
                        </a:rPr>
                        <a:t>The robot path planner can execute polarized grid exploration and reach the goal position using the most optimum path available on the map. Many autonomous robots moving in a plain area with static obstacles use this algorithm to move autonomously.</a:t>
                      </a:r>
                      <a:endParaRPr lang="en-IN"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pPr>
                      <a:r>
                        <a:rPr lang="en-US" sz="1050" kern="100" dirty="0">
                          <a:effectLst/>
                        </a:rPr>
                        <a:t>It can achieve all the cases in a static environment with the help of obstacle avoidance by the robot and provides the most efficient path.</a:t>
                      </a:r>
                      <a:endParaRPr lang="en-IN"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pPr>
                      <a:r>
                        <a:rPr lang="en-US" sz="1050" kern="100" dirty="0">
                          <a:effectLst/>
                        </a:rPr>
                        <a:t>Can’t perform well in a dynamic environment with continuously moving obstacles.</a:t>
                      </a:r>
                      <a:endParaRPr lang="en-IN"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050651161"/>
                  </a:ext>
                </a:extLst>
              </a:tr>
              <a:tr h="919891">
                <a:tc>
                  <a:txBody>
                    <a:bodyPr/>
                    <a:lstStyle/>
                    <a:p>
                      <a:pPr marL="365760" indent="-182880" algn="ctr">
                        <a:lnSpc>
                          <a:spcPct val="95000"/>
                        </a:lnSpc>
                        <a:spcAft>
                          <a:spcPts val="600"/>
                        </a:spcAft>
                        <a:tabLst>
                          <a:tab pos="182880" algn="l"/>
                        </a:tabLst>
                      </a:pPr>
                      <a:r>
                        <a:rPr lang="en-IN" sz="1400" kern="100" spc="-5" dirty="0">
                          <a:effectLst/>
                        </a:rPr>
                        <a:t>Rapidly Exploring Random Tree (RRT)</a:t>
                      </a:r>
                      <a:endParaRPr lang="en-IN" sz="1000" kern="100" spc="-5"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pPr>
                      <a:r>
                        <a:rPr lang="en-US" sz="1050" kern="100" dirty="0">
                          <a:effectLst/>
                        </a:rPr>
                        <a:t>The RRT algorithm is mainly a fast search algorithm. It is both based on a random and probabilistic approach.</a:t>
                      </a:r>
                      <a:endParaRPr lang="en-IN"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pPr>
                      <a:r>
                        <a:rPr lang="en-US" sz="1000" kern="100" dirty="0">
                          <a:effectLst/>
                        </a:rPr>
                        <a:t>The RRT algorithm is most useful for fast path planning. It can be used in a more complex and dynamic environment to get a faster response time. </a:t>
                      </a:r>
                      <a:endParaRPr lang="en-IN"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pPr>
                      <a:r>
                        <a:rPr lang="en-US" sz="1050" kern="100" dirty="0">
                          <a:effectLst/>
                        </a:rPr>
                        <a:t>The preciseness of the algorithm in finding the exact goal location is not as good as the other three algorithms. Most of the time it can predict the endpoint near the desired goal location but not exactly on the goal.</a:t>
                      </a:r>
                      <a:endParaRPr lang="en-IN"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204959508"/>
                  </a:ext>
                </a:extLst>
              </a:tr>
              <a:tr h="1292884">
                <a:tc>
                  <a:txBody>
                    <a:bodyPr/>
                    <a:lstStyle/>
                    <a:p>
                      <a:pPr marL="365760" indent="-182880" algn="ctr">
                        <a:lnSpc>
                          <a:spcPct val="95000"/>
                        </a:lnSpc>
                        <a:spcAft>
                          <a:spcPts val="600"/>
                        </a:spcAft>
                        <a:tabLst>
                          <a:tab pos="182880" algn="l"/>
                        </a:tabLst>
                      </a:pPr>
                      <a:r>
                        <a:rPr lang="en-IN" sz="1600" kern="100" spc="-5" dirty="0">
                          <a:effectLst/>
                        </a:rPr>
                        <a:t>Artificial Potential Field</a:t>
                      </a:r>
                      <a:endParaRPr lang="en-IN" sz="1000" kern="100" spc="-5"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pPr>
                      <a:r>
                        <a:rPr lang="en-US" sz="1000" kern="100" dirty="0">
                          <a:effectLst/>
                        </a:rPr>
                        <a:t>The algorithm is based on the potential field approach where the path is designed based on the gradient or slope of both attractive and repulsive potential fields. The steepest slope from starting position to the goal location is the path found by the algorithm to travel for the robot.</a:t>
                      </a:r>
                      <a:endParaRPr lang="en-IN"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pPr>
                      <a:r>
                        <a:rPr lang="en-US" sz="1050" kern="100" dirty="0">
                          <a:effectLst/>
                        </a:rPr>
                        <a:t>It can work on complex, multi-dimensional environments and uses more parameters than any of the other mentioned algorithms for making the artificial potential field model of the environment.</a:t>
                      </a:r>
                      <a:endParaRPr lang="en-IN"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pPr>
                      <a:r>
                        <a:rPr lang="en-US" sz="1050" kern="100" dirty="0">
                          <a:effectLst/>
                        </a:rPr>
                        <a:t>This algorithm is not good for global path planning this approach as it can easily get stuck in non-circular objects, objects with large shapes, L-shaped objects or dead ends or even when the goal is too close to an obstacle. It happens due to the cancellation of the attractive and repulsive forces of the field.</a:t>
                      </a:r>
                      <a:endParaRPr lang="en-IN"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090914821"/>
                  </a:ext>
                </a:extLst>
              </a:tr>
            </a:tbl>
          </a:graphicData>
        </a:graphic>
      </p:graphicFrame>
      <p:sp>
        <p:nvSpPr>
          <p:cNvPr id="7" name="TextBox 6">
            <a:extLst>
              <a:ext uri="{FF2B5EF4-FFF2-40B4-BE49-F238E27FC236}">
                <a16:creationId xmlns:a16="http://schemas.microsoft.com/office/drawing/2014/main" id="{97D9F7E1-DD72-B897-187A-79AFF9C584DB}"/>
              </a:ext>
            </a:extLst>
          </p:cNvPr>
          <p:cNvSpPr txBox="1"/>
          <p:nvPr/>
        </p:nvSpPr>
        <p:spPr>
          <a:xfrm>
            <a:off x="1993187" y="206246"/>
            <a:ext cx="7685068" cy="523220"/>
          </a:xfrm>
          <a:prstGeom prst="rect">
            <a:avLst/>
          </a:prstGeom>
          <a:noFill/>
        </p:spPr>
        <p:txBody>
          <a:bodyPr wrap="square">
            <a:spAutoFit/>
          </a:bodyPr>
          <a:lstStyle/>
          <a:p>
            <a:r>
              <a:rPr lang="en-US" sz="2800" kern="0" dirty="0">
                <a:effectLst/>
                <a:latin typeface="Times New Roman" panose="02020603050405020304" pitchFamily="18" charset="0"/>
                <a:ea typeface="SimSun" panose="02010600030101010101" pitchFamily="2" charset="-122"/>
              </a:rPr>
              <a:t>Conclusion on Different Uses Of The Algorithms</a:t>
            </a:r>
            <a:endParaRPr lang="en-IN" sz="2800" dirty="0"/>
          </a:p>
        </p:txBody>
      </p:sp>
    </p:spTree>
    <p:extLst>
      <p:ext uri="{BB962C8B-B14F-4D97-AF65-F5344CB8AC3E}">
        <p14:creationId xmlns:p14="http://schemas.microsoft.com/office/powerpoint/2010/main" val="31349641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C69941CC-5E0A-4104-2B39-F160EB1FE383}"/>
              </a:ext>
            </a:extLst>
          </p:cNvPr>
          <p:cNvGraphicFramePr>
            <a:graphicFrameLocks noGrp="1"/>
          </p:cNvGraphicFramePr>
          <p:nvPr>
            <p:extLst>
              <p:ext uri="{D42A27DB-BD31-4B8C-83A1-F6EECF244321}">
                <p14:modId xmlns:p14="http://schemas.microsoft.com/office/powerpoint/2010/main" val="3310123873"/>
              </p:ext>
            </p:extLst>
          </p:nvPr>
        </p:nvGraphicFramePr>
        <p:xfrm>
          <a:off x="472612" y="976521"/>
          <a:ext cx="11291301" cy="5485412"/>
        </p:xfrm>
        <a:graphic>
          <a:graphicData uri="http://schemas.openxmlformats.org/drawingml/2006/table">
            <a:tbl>
              <a:tblPr firstRow="1" bandRow="1">
                <a:tableStyleId>{7DF18680-E054-41AD-8BC1-D1AEF772440D}</a:tableStyleId>
              </a:tblPr>
              <a:tblGrid>
                <a:gridCol w="1613043">
                  <a:extLst>
                    <a:ext uri="{9D8B030D-6E8A-4147-A177-3AD203B41FA5}">
                      <a16:colId xmlns:a16="http://schemas.microsoft.com/office/drawing/2014/main" val="657396901"/>
                    </a:ext>
                  </a:extLst>
                </a:gridCol>
                <a:gridCol w="1613043">
                  <a:extLst>
                    <a:ext uri="{9D8B030D-6E8A-4147-A177-3AD203B41FA5}">
                      <a16:colId xmlns:a16="http://schemas.microsoft.com/office/drawing/2014/main" val="1223015256"/>
                    </a:ext>
                  </a:extLst>
                </a:gridCol>
                <a:gridCol w="1613043">
                  <a:extLst>
                    <a:ext uri="{9D8B030D-6E8A-4147-A177-3AD203B41FA5}">
                      <a16:colId xmlns:a16="http://schemas.microsoft.com/office/drawing/2014/main" val="1740606571"/>
                    </a:ext>
                  </a:extLst>
                </a:gridCol>
                <a:gridCol w="1613043">
                  <a:extLst>
                    <a:ext uri="{9D8B030D-6E8A-4147-A177-3AD203B41FA5}">
                      <a16:colId xmlns:a16="http://schemas.microsoft.com/office/drawing/2014/main" val="1815028015"/>
                    </a:ext>
                  </a:extLst>
                </a:gridCol>
                <a:gridCol w="1613043">
                  <a:extLst>
                    <a:ext uri="{9D8B030D-6E8A-4147-A177-3AD203B41FA5}">
                      <a16:colId xmlns:a16="http://schemas.microsoft.com/office/drawing/2014/main" val="179397828"/>
                    </a:ext>
                  </a:extLst>
                </a:gridCol>
                <a:gridCol w="1613043">
                  <a:extLst>
                    <a:ext uri="{9D8B030D-6E8A-4147-A177-3AD203B41FA5}">
                      <a16:colId xmlns:a16="http://schemas.microsoft.com/office/drawing/2014/main" val="3771373470"/>
                    </a:ext>
                  </a:extLst>
                </a:gridCol>
                <a:gridCol w="1613043">
                  <a:extLst>
                    <a:ext uri="{9D8B030D-6E8A-4147-A177-3AD203B41FA5}">
                      <a16:colId xmlns:a16="http://schemas.microsoft.com/office/drawing/2014/main" val="1170306695"/>
                    </a:ext>
                  </a:extLst>
                </a:gridCol>
              </a:tblGrid>
              <a:tr h="499458">
                <a:tc>
                  <a:txBody>
                    <a:bodyPr/>
                    <a:lstStyle/>
                    <a:p>
                      <a:pPr algn="ctr">
                        <a:lnSpc>
                          <a:spcPct val="150000"/>
                        </a:lnSpc>
                        <a:spcBef>
                          <a:spcPts val="370"/>
                        </a:spcBef>
                        <a:tabLst>
                          <a:tab pos="533400" algn="l"/>
                        </a:tabLst>
                      </a:pPr>
                      <a:r>
                        <a:rPr lang="en-IN" sz="1200" b="1" dirty="0">
                          <a:effectLst/>
                        </a:rPr>
                        <a:t>S. No.</a:t>
                      </a:r>
                      <a:endParaRPr lang="en-IN" sz="1100" b="1" dirty="0">
                        <a:effectLst/>
                      </a:endParaRPr>
                    </a:p>
                    <a:p>
                      <a:pPr algn="ctr">
                        <a:lnSpc>
                          <a:spcPct val="150000"/>
                        </a:lnSpc>
                        <a:spcBef>
                          <a:spcPts val="370"/>
                        </a:spcBef>
                        <a:tabLst>
                          <a:tab pos="533400" algn="l"/>
                        </a:tabLst>
                      </a:pPr>
                      <a:r>
                        <a:rPr lang="en-US" sz="1200" b="1" dirty="0">
                          <a:effectLst/>
                        </a:rPr>
                        <a:t> </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Bef>
                          <a:spcPts val="370"/>
                        </a:spcBef>
                        <a:tabLst>
                          <a:tab pos="533400" algn="l"/>
                        </a:tabLst>
                      </a:pPr>
                      <a:r>
                        <a:rPr lang="en-US" sz="1200" b="1" dirty="0">
                          <a:effectLst/>
                        </a:rPr>
                        <a:t>Activity</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Bef>
                          <a:spcPts val="370"/>
                        </a:spcBef>
                        <a:tabLst>
                          <a:tab pos="533400" algn="l"/>
                        </a:tabLst>
                      </a:pPr>
                      <a:r>
                        <a:rPr lang="en-US" sz="1200" b="1" dirty="0">
                          <a:effectLst/>
                        </a:rPr>
                        <a:t>January</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Bef>
                          <a:spcPts val="370"/>
                        </a:spcBef>
                        <a:tabLst>
                          <a:tab pos="533400" algn="l"/>
                        </a:tabLst>
                      </a:pPr>
                      <a:r>
                        <a:rPr lang="en-US" sz="1200" b="1" dirty="0">
                          <a:effectLst/>
                        </a:rPr>
                        <a:t>February</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Bef>
                          <a:spcPts val="370"/>
                        </a:spcBef>
                        <a:tabLst>
                          <a:tab pos="533400" algn="l"/>
                        </a:tabLst>
                      </a:pPr>
                      <a:r>
                        <a:rPr lang="en-US" sz="1200" b="1" dirty="0">
                          <a:effectLst/>
                        </a:rPr>
                        <a:t>March</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Bef>
                          <a:spcPts val="370"/>
                        </a:spcBef>
                        <a:tabLst>
                          <a:tab pos="533400" algn="l"/>
                        </a:tabLst>
                      </a:pPr>
                      <a:r>
                        <a:rPr lang="en-US" sz="1200" b="1" dirty="0">
                          <a:effectLst/>
                        </a:rPr>
                        <a:t>April</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Bef>
                          <a:spcPts val="370"/>
                        </a:spcBef>
                        <a:tabLst>
                          <a:tab pos="533400" algn="l"/>
                        </a:tabLst>
                      </a:pPr>
                      <a:r>
                        <a:rPr lang="en-US" sz="1200" b="1" dirty="0">
                          <a:effectLst/>
                        </a:rPr>
                        <a:t>May</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670585541"/>
                  </a:ext>
                </a:extLst>
              </a:tr>
              <a:tr h="1174731">
                <a:tc>
                  <a:txBody>
                    <a:bodyPr/>
                    <a:lstStyle/>
                    <a:p>
                      <a:pPr algn="ctr">
                        <a:lnSpc>
                          <a:spcPct val="150000"/>
                        </a:lnSpc>
                        <a:spcBef>
                          <a:spcPts val="370"/>
                        </a:spcBef>
                        <a:tabLst>
                          <a:tab pos="533400" algn="l"/>
                        </a:tabLst>
                      </a:pPr>
                      <a:r>
                        <a:rPr lang="en-US" sz="1200" b="1" dirty="0">
                          <a:effectLst/>
                        </a:rPr>
                        <a:t>1</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Bef>
                          <a:spcPts val="370"/>
                        </a:spcBef>
                        <a:tabLst>
                          <a:tab pos="533400" algn="l"/>
                        </a:tabLst>
                      </a:pPr>
                      <a:r>
                        <a:rPr lang="en-IN" sz="1200" b="0" dirty="0">
                          <a:effectLst/>
                        </a:rPr>
                        <a:t>Topic Selection and Understanding</a:t>
                      </a:r>
                      <a:r>
                        <a:rPr lang="en-US" sz="1200" b="0" dirty="0">
                          <a:effectLst/>
                        </a:rPr>
                        <a:t> </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Bef>
                          <a:spcPts val="370"/>
                        </a:spcBef>
                        <a:tabLst>
                          <a:tab pos="533400" algn="l"/>
                        </a:tabLst>
                      </a:pPr>
                      <a:r>
                        <a:rPr lang="en-IN" sz="1200" b="0" dirty="0">
                          <a:effectLst/>
                        </a:rPr>
                        <a:t>Detailed understanding of the topic and finding the algorithms</a:t>
                      </a:r>
                      <a:r>
                        <a:rPr lang="en-US" sz="1200" b="0" dirty="0">
                          <a:effectLst/>
                        </a:rPr>
                        <a:t> </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endParaRPr lang="en-IN" dirty="0"/>
                    </a:p>
                  </a:txBody>
                  <a:tcPr/>
                </a:tc>
                <a:tc>
                  <a:txBody>
                    <a:bodyPr/>
                    <a:lstStyle/>
                    <a:p>
                      <a:pPr algn="ctr"/>
                      <a:endParaRPr lang="en-IN" dirty="0"/>
                    </a:p>
                  </a:txBody>
                  <a:tcPr/>
                </a:tc>
                <a:tc>
                  <a:txBody>
                    <a:bodyPr/>
                    <a:lstStyle/>
                    <a:p>
                      <a:pPr algn="ctr"/>
                      <a:endParaRPr lang="en-IN" dirty="0"/>
                    </a:p>
                  </a:txBody>
                  <a:tcPr/>
                </a:tc>
                <a:tc>
                  <a:txBody>
                    <a:bodyPr/>
                    <a:lstStyle/>
                    <a:p>
                      <a:pPr algn="ctr"/>
                      <a:endParaRPr lang="en-IN" dirty="0"/>
                    </a:p>
                  </a:txBody>
                  <a:tcPr/>
                </a:tc>
                <a:extLst>
                  <a:ext uri="{0D108BD9-81ED-4DB2-BD59-A6C34878D82A}">
                    <a16:rowId xmlns:a16="http://schemas.microsoft.com/office/drawing/2014/main" val="3061993616"/>
                  </a:ext>
                </a:extLst>
              </a:tr>
              <a:tr h="1717542">
                <a:tc>
                  <a:txBody>
                    <a:bodyPr/>
                    <a:lstStyle/>
                    <a:p>
                      <a:pPr algn="ctr">
                        <a:lnSpc>
                          <a:spcPct val="150000"/>
                        </a:lnSpc>
                        <a:spcBef>
                          <a:spcPts val="370"/>
                        </a:spcBef>
                        <a:tabLst>
                          <a:tab pos="533400" algn="l"/>
                        </a:tabLst>
                      </a:pPr>
                      <a:r>
                        <a:rPr lang="en-US" sz="1200" b="1" dirty="0">
                          <a:effectLst/>
                        </a:rPr>
                        <a:t>2</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Bef>
                          <a:spcPts val="370"/>
                        </a:spcBef>
                        <a:tabLst>
                          <a:tab pos="533400" algn="l"/>
                        </a:tabLst>
                      </a:pPr>
                      <a:r>
                        <a:rPr lang="en-IN" sz="1200" b="0" dirty="0">
                          <a:effectLst/>
                        </a:rPr>
                        <a:t>Development of 2-D mobile path-planning algorithms (Dijkstra, BFS and A* Search)</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endParaRPr lang="en-IN" dirty="0"/>
                    </a:p>
                  </a:txBody>
                  <a:tcPr/>
                </a:tc>
                <a:tc>
                  <a:txBody>
                    <a:bodyPr/>
                    <a:lstStyle/>
                    <a:p>
                      <a:pPr algn="ctr">
                        <a:lnSpc>
                          <a:spcPct val="150000"/>
                        </a:lnSpc>
                        <a:spcBef>
                          <a:spcPts val="370"/>
                        </a:spcBef>
                        <a:tabLst>
                          <a:tab pos="533400" algn="l"/>
                        </a:tabLst>
                      </a:pPr>
                      <a:r>
                        <a:rPr lang="en-IN" sz="1200" b="0" dirty="0">
                          <a:effectLst/>
                        </a:rPr>
                        <a:t>Studying Different aspects of the algorithms and their working principles</a:t>
                      </a:r>
                      <a:r>
                        <a:rPr lang="en-US" sz="1200" b="0" dirty="0">
                          <a:effectLst/>
                        </a:rPr>
                        <a:t> </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Bef>
                          <a:spcPts val="370"/>
                        </a:spcBef>
                        <a:tabLst>
                          <a:tab pos="533400" algn="l"/>
                        </a:tabLst>
                      </a:pPr>
                      <a:r>
                        <a:rPr lang="en-US" sz="1200" b="0" dirty="0">
                          <a:effectLst/>
                        </a:rPr>
                        <a:t>Implementing these algorithms in a simulated environment and checked limitations for each algorithm </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Bef>
                          <a:spcPts val="370"/>
                        </a:spcBef>
                        <a:tabLst>
                          <a:tab pos="533400" algn="l"/>
                        </a:tabLst>
                      </a:pPr>
                      <a:r>
                        <a:rPr lang="en-IN" sz="1200" b="0" dirty="0">
                          <a:effectLst/>
                        </a:rPr>
                        <a:t>Testing and improving some parameters by tuning them</a:t>
                      </a:r>
                      <a:r>
                        <a:rPr lang="en-US" sz="1200" b="0" dirty="0">
                          <a:effectLst/>
                        </a:rPr>
                        <a:t> </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endParaRPr lang="en-IN"/>
                    </a:p>
                  </a:txBody>
                  <a:tcPr/>
                </a:tc>
                <a:extLst>
                  <a:ext uri="{0D108BD9-81ED-4DB2-BD59-A6C34878D82A}">
                    <a16:rowId xmlns:a16="http://schemas.microsoft.com/office/drawing/2014/main" val="164322142"/>
                  </a:ext>
                </a:extLst>
              </a:tr>
              <a:tr h="1174731">
                <a:tc>
                  <a:txBody>
                    <a:bodyPr/>
                    <a:lstStyle/>
                    <a:p>
                      <a:pPr algn="ctr">
                        <a:lnSpc>
                          <a:spcPct val="150000"/>
                        </a:lnSpc>
                        <a:spcBef>
                          <a:spcPts val="370"/>
                        </a:spcBef>
                        <a:tabLst>
                          <a:tab pos="533400" algn="l"/>
                        </a:tabLst>
                      </a:pPr>
                      <a:r>
                        <a:rPr lang="en-US" sz="1200" b="1" dirty="0">
                          <a:effectLst/>
                        </a:rPr>
                        <a:t>3</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Bef>
                          <a:spcPts val="370"/>
                        </a:spcBef>
                        <a:tabLst>
                          <a:tab pos="533400" algn="l"/>
                        </a:tabLst>
                      </a:pPr>
                      <a:r>
                        <a:rPr lang="en-IN" sz="1200" b="0" dirty="0">
                          <a:effectLst/>
                        </a:rPr>
                        <a:t>Implementation of RRT and Artificial potential field algorithm.</a:t>
                      </a:r>
                      <a:r>
                        <a:rPr lang="en-US" sz="1200" b="0" dirty="0">
                          <a:effectLst/>
                        </a:rPr>
                        <a:t> </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endParaRPr lang="en-IN" dirty="0"/>
                    </a:p>
                  </a:txBody>
                  <a:tcPr/>
                </a:tc>
                <a:tc>
                  <a:txBody>
                    <a:bodyPr/>
                    <a:lstStyle/>
                    <a:p>
                      <a:pPr algn="ctr">
                        <a:lnSpc>
                          <a:spcPct val="150000"/>
                        </a:lnSpc>
                        <a:spcBef>
                          <a:spcPts val="370"/>
                        </a:spcBef>
                        <a:tabLst>
                          <a:tab pos="533400" algn="l"/>
                        </a:tabLst>
                      </a:pPr>
                      <a:r>
                        <a:rPr lang="en-US" sz="1200" b="0" dirty="0">
                          <a:effectLst/>
                        </a:rPr>
                        <a:t>Finding details and theory of these two algorithms </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Bef>
                          <a:spcPts val="370"/>
                        </a:spcBef>
                        <a:tabLst>
                          <a:tab pos="533400" algn="l"/>
                        </a:tabLst>
                      </a:pPr>
                      <a:r>
                        <a:rPr lang="en-US" sz="1200" b="0" dirty="0">
                          <a:effectLst/>
                        </a:rPr>
                        <a:t>Implementing the algorithms for the simulation </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Bef>
                          <a:spcPts val="370"/>
                        </a:spcBef>
                        <a:tabLst>
                          <a:tab pos="533400" algn="l"/>
                        </a:tabLst>
                      </a:pPr>
                      <a:r>
                        <a:rPr lang="en-IN" sz="1200" b="0" dirty="0">
                          <a:effectLst/>
                        </a:rPr>
                        <a:t>Fine-tuning the parameters and finding out the limitations and problems</a:t>
                      </a:r>
                      <a:r>
                        <a:rPr lang="en-US" sz="1200" b="0" dirty="0">
                          <a:effectLst/>
                        </a:rPr>
                        <a:t> </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endParaRPr lang="en-IN"/>
                    </a:p>
                  </a:txBody>
                  <a:tcPr/>
                </a:tc>
                <a:extLst>
                  <a:ext uri="{0D108BD9-81ED-4DB2-BD59-A6C34878D82A}">
                    <a16:rowId xmlns:a16="http://schemas.microsoft.com/office/drawing/2014/main" val="4288464088"/>
                  </a:ext>
                </a:extLst>
              </a:tr>
              <a:tr h="847543">
                <a:tc>
                  <a:txBody>
                    <a:bodyPr/>
                    <a:lstStyle/>
                    <a:p>
                      <a:pPr algn="ctr">
                        <a:lnSpc>
                          <a:spcPct val="150000"/>
                        </a:lnSpc>
                        <a:spcBef>
                          <a:spcPts val="370"/>
                        </a:spcBef>
                        <a:tabLst>
                          <a:tab pos="533400" algn="l"/>
                        </a:tabLst>
                      </a:pPr>
                      <a:r>
                        <a:rPr lang="en-US" sz="1200" b="1" dirty="0">
                          <a:effectLst/>
                        </a:rPr>
                        <a:t>4</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Bef>
                          <a:spcPts val="370"/>
                        </a:spcBef>
                        <a:tabLst>
                          <a:tab pos="533400" algn="l"/>
                        </a:tabLst>
                      </a:pPr>
                      <a:r>
                        <a:rPr lang="en-IN" sz="1200" b="0" dirty="0">
                          <a:effectLst/>
                        </a:rPr>
                        <a:t>Research paper and report</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endParaRPr lang="en-IN" dirty="0"/>
                    </a:p>
                  </a:txBody>
                  <a:tcPr/>
                </a:tc>
                <a:tc>
                  <a:txBody>
                    <a:bodyPr/>
                    <a:lstStyle/>
                    <a:p>
                      <a:pPr algn="ctr">
                        <a:lnSpc>
                          <a:spcPct val="150000"/>
                        </a:lnSpc>
                        <a:spcBef>
                          <a:spcPts val="370"/>
                        </a:spcBef>
                        <a:tabLst>
                          <a:tab pos="533400" algn="l"/>
                        </a:tabLst>
                      </a:pPr>
                      <a:r>
                        <a:rPr lang="en-IN" sz="1200" b="0" dirty="0">
                          <a:effectLst/>
                        </a:rPr>
                        <a:t>Note down relevant results, background and observations</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Bef>
                          <a:spcPts val="370"/>
                        </a:spcBef>
                        <a:tabLst>
                          <a:tab pos="533400" algn="l"/>
                        </a:tabLst>
                      </a:pPr>
                      <a:r>
                        <a:rPr lang="en-IN" sz="1200" b="0" dirty="0">
                          <a:effectLst/>
                        </a:rPr>
                        <a:t>Compile material into first draft of research paper</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Bef>
                          <a:spcPts val="370"/>
                        </a:spcBef>
                        <a:tabLst>
                          <a:tab pos="533400" algn="l"/>
                        </a:tabLst>
                      </a:pPr>
                      <a:r>
                        <a:rPr lang="en-IN" sz="1200" b="0" dirty="0">
                          <a:effectLst/>
                        </a:rPr>
                        <a:t>Finish project report</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Bef>
                          <a:spcPts val="370"/>
                        </a:spcBef>
                        <a:tabLst>
                          <a:tab pos="533400" algn="l"/>
                        </a:tabLst>
                      </a:pPr>
                      <a:r>
                        <a:rPr lang="en-IN" sz="1200" b="0" dirty="0">
                          <a:effectLst/>
                        </a:rPr>
                        <a:t>Final thesis to be submitted.</a:t>
                      </a:r>
                      <a:endParaRPr lang="en-IN" sz="1100" b="1"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978901814"/>
                  </a:ext>
                </a:extLst>
              </a:tr>
            </a:tbl>
          </a:graphicData>
        </a:graphic>
      </p:graphicFrame>
      <p:sp>
        <p:nvSpPr>
          <p:cNvPr id="6" name="TextBox 5">
            <a:extLst>
              <a:ext uri="{FF2B5EF4-FFF2-40B4-BE49-F238E27FC236}">
                <a16:creationId xmlns:a16="http://schemas.microsoft.com/office/drawing/2014/main" id="{1E851325-56E7-0C2F-A994-315B79B33D46}"/>
              </a:ext>
            </a:extLst>
          </p:cNvPr>
          <p:cNvSpPr txBox="1"/>
          <p:nvPr/>
        </p:nvSpPr>
        <p:spPr>
          <a:xfrm>
            <a:off x="3852809" y="226031"/>
            <a:ext cx="4715839" cy="523220"/>
          </a:xfrm>
          <a:prstGeom prst="rect">
            <a:avLst/>
          </a:prstGeom>
          <a:noFill/>
        </p:spPr>
        <p:txBody>
          <a:bodyPr wrap="square" rtlCol="0">
            <a:spAutoFit/>
          </a:bodyPr>
          <a:lstStyle/>
          <a:p>
            <a:pPr algn="ctr"/>
            <a:r>
              <a:rPr lang="en-US" sz="2800" dirty="0"/>
              <a:t>Timeline</a:t>
            </a:r>
            <a:endParaRPr lang="en-IN" sz="2800" dirty="0"/>
          </a:p>
        </p:txBody>
      </p:sp>
    </p:spTree>
    <p:extLst>
      <p:ext uri="{BB962C8B-B14F-4D97-AF65-F5344CB8AC3E}">
        <p14:creationId xmlns:p14="http://schemas.microsoft.com/office/powerpoint/2010/main" val="39659073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BEDE6A-3901-7361-070B-7E8E2D80FDAD}"/>
              </a:ext>
            </a:extLst>
          </p:cNvPr>
          <p:cNvSpPr txBox="1"/>
          <p:nvPr/>
        </p:nvSpPr>
        <p:spPr>
          <a:xfrm>
            <a:off x="342470" y="277402"/>
            <a:ext cx="11507057" cy="523220"/>
          </a:xfrm>
          <a:prstGeom prst="rect">
            <a:avLst/>
          </a:prstGeom>
          <a:noFill/>
        </p:spPr>
        <p:txBody>
          <a:bodyPr wrap="square" rtlCol="0">
            <a:spAutoFit/>
          </a:bodyPr>
          <a:lstStyle/>
          <a:p>
            <a:pPr algn="ctr"/>
            <a:r>
              <a:rPr lang="en-US" sz="2800" dirty="0"/>
              <a:t>References</a:t>
            </a:r>
            <a:endParaRPr lang="en-IN" sz="2800" dirty="0"/>
          </a:p>
        </p:txBody>
      </p:sp>
      <p:sp>
        <p:nvSpPr>
          <p:cNvPr id="7" name="TextBox 6">
            <a:extLst>
              <a:ext uri="{FF2B5EF4-FFF2-40B4-BE49-F238E27FC236}">
                <a16:creationId xmlns:a16="http://schemas.microsoft.com/office/drawing/2014/main" id="{490A8774-1268-9AC3-57A9-398C4E65ADC4}"/>
              </a:ext>
            </a:extLst>
          </p:cNvPr>
          <p:cNvSpPr txBox="1"/>
          <p:nvPr/>
        </p:nvSpPr>
        <p:spPr>
          <a:xfrm>
            <a:off x="188359" y="713673"/>
            <a:ext cx="11815281" cy="590591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1800" kern="0" dirty="0">
                <a:effectLst/>
                <a:latin typeface="Times New Roman" panose="02020603050405020304" pitchFamily="18" charset="0"/>
                <a:ea typeface="SimSun" panose="02010600030101010101" pitchFamily="2" charset="-122"/>
              </a:rPr>
              <a:t>Pablo</a:t>
            </a:r>
            <a:r>
              <a:rPr lang="en-US" sz="1800" u="sng" kern="0" dirty="0">
                <a:effectLst/>
                <a:latin typeface="Times New Roman" panose="02020603050405020304" pitchFamily="18" charset="0"/>
                <a:ea typeface="SimSun" panose="02010600030101010101" pitchFamily="2" charset="-122"/>
              </a:rPr>
              <a:t> </a:t>
            </a:r>
            <a:r>
              <a:rPr lang="en-US" sz="1800" kern="0" dirty="0">
                <a:effectLst/>
                <a:latin typeface="Times New Roman" panose="02020603050405020304" pitchFamily="18" charset="0"/>
                <a:ea typeface="SimSun" panose="02010600030101010101" pitchFamily="2" charset="-122"/>
              </a:rPr>
              <a:t>Muñoz, María D. R-Moreno and  David F. </a:t>
            </a:r>
            <a:r>
              <a:rPr lang="en-US" sz="1800" kern="0" dirty="0" err="1">
                <a:effectLst/>
                <a:latin typeface="Times New Roman" panose="02020603050405020304" pitchFamily="18" charset="0"/>
                <a:ea typeface="SimSun" panose="02010600030101010101" pitchFamily="2" charset="-122"/>
              </a:rPr>
              <a:t>Barrero</a:t>
            </a:r>
            <a:r>
              <a:rPr lang="en-US" sz="1800" kern="0" dirty="0">
                <a:effectLst/>
                <a:latin typeface="Times New Roman" panose="02020603050405020304" pitchFamily="18" charset="0"/>
                <a:ea typeface="SimSun" panose="02010600030101010101" pitchFamily="2" charset="-122"/>
              </a:rPr>
              <a:t>. “</a:t>
            </a:r>
            <a:r>
              <a:rPr lang="en-IN" sz="1800" kern="0" dirty="0">
                <a:effectLst/>
                <a:latin typeface="Times New Roman" panose="02020603050405020304" pitchFamily="18" charset="0"/>
                <a:ea typeface="SimSun" panose="02010600030101010101" pitchFamily="2" charset="-122"/>
              </a:rPr>
              <a:t>Unified Framework for path-planning and task-planning for autonomous robots”  in </a:t>
            </a:r>
            <a:r>
              <a:rPr lang="en-IN" sz="1800" u="sng" kern="0" dirty="0">
                <a:solidFill>
                  <a:srgbClr val="0563C1"/>
                </a:solidFill>
                <a:effectLst/>
                <a:latin typeface="Times New Roman" panose="02020603050405020304" pitchFamily="18" charset="0"/>
                <a:ea typeface="SimSun" panose="02010600030101010101" pitchFamily="2" charset="-122"/>
                <a:hlinkClick r:id="rId2" tooltip="Go to Robotics and Autonomous Systems on ScienceDirect"/>
              </a:rPr>
              <a:t>Robotics and Autonomous Systems</a:t>
            </a:r>
            <a:r>
              <a:rPr lang="en-IN" sz="1800" kern="0" dirty="0">
                <a:effectLst/>
                <a:latin typeface="Times New Roman" panose="02020603050405020304" pitchFamily="18" charset="0"/>
                <a:ea typeface="SimSun" panose="02010600030101010101" pitchFamily="2" charset="-122"/>
              </a:rPr>
              <a:t> Elsevier, </a:t>
            </a:r>
            <a:r>
              <a:rPr lang="en-US" sz="1800" kern="0" dirty="0">
                <a:effectLst/>
                <a:latin typeface="Times New Roman" panose="02020603050405020304" pitchFamily="18" charset="0"/>
                <a:ea typeface="SimSun" panose="02010600030101010101" pitchFamily="2" charset="-122"/>
              </a:rPr>
              <a:t>30 January 2015, Revised 4 April 2016, Accepted 22 April 2016, Available online 11 May 2016, Version of Record 6 June 2016.</a:t>
            </a:r>
          </a:p>
          <a:p>
            <a:pPr marL="342900" indent="-342900">
              <a:lnSpc>
                <a:spcPct val="150000"/>
              </a:lnSpc>
              <a:buFont typeface="Arial" panose="020B0604020202020204" pitchFamily="34" charset="0"/>
              <a:buChar char="•"/>
            </a:pPr>
            <a:r>
              <a:rPr lang="en-US" sz="2000" u="sng" dirty="0">
                <a:solidFill>
                  <a:srgbClr val="0563C1"/>
                </a:solidFill>
                <a:effectLst/>
                <a:latin typeface="+mj-lt"/>
                <a:ea typeface="MS Mincho" panose="02020609040205080304" pitchFamily="49" charset="-128"/>
                <a:hlinkClick r:id="rId3"/>
              </a:rPr>
              <a:t>Clement </a:t>
            </a:r>
            <a:r>
              <a:rPr lang="en-US" sz="2000" u="sng" dirty="0" err="1">
                <a:solidFill>
                  <a:srgbClr val="0563C1"/>
                </a:solidFill>
                <a:effectLst/>
                <a:latin typeface="+mj-lt"/>
                <a:ea typeface="MS Mincho" panose="02020609040205080304" pitchFamily="49" charset="-128"/>
                <a:hlinkClick r:id="rId3"/>
              </a:rPr>
              <a:t>Petres</a:t>
            </a:r>
            <a:r>
              <a:rPr lang="en-US" sz="2000" dirty="0">
                <a:effectLst/>
                <a:latin typeface="+mj-lt"/>
                <a:ea typeface="MS Mincho" panose="02020609040205080304" pitchFamily="49" charset="-128"/>
              </a:rPr>
              <a:t>; </a:t>
            </a:r>
            <a:r>
              <a:rPr lang="en-US" sz="2000" u="sng" dirty="0">
                <a:solidFill>
                  <a:srgbClr val="0563C1"/>
                </a:solidFill>
                <a:effectLst/>
                <a:latin typeface="+mj-lt"/>
                <a:ea typeface="MS Mincho" panose="02020609040205080304" pitchFamily="49" charset="-128"/>
                <a:hlinkClick r:id="rId4"/>
              </a:rPr>
              <a:t>Yan </a:t>
            </a:r>
            <a:r>
              <a:rPr lang="en-US" sz="2000" u="sng" dirty="0" err="1">
                <a:solidFill>
                  <a:srgbClr val="0563C1"/>
                </a:solidFill>
                <a:effectLst/>
                <a:latin typeface="+mj-lt"/>
                <a:ea typeface="MS Mincho" panose="02020609040205080304" pitchFamily="49" charset="-128"/>
                <a:hlinkClick r:id="rId4"/>
              </a:rPr>
              <a:t>Pailhas</a:t>
            </a:r>
            <a:r>
              <a:rPr lang="en-US" sz="2000" dirty="0">
                <a:effectLst/>
                <a:latin typeface="+mj-lt"/>
                <a:ea typeface="MS Mincho" panose="02020609040205080304" pitchFamily="49" charset="-128"/>
              </a:rPr>
              <a:t>; </a:t>
            </a:r>
            <a:r>
              <a:rPr lang="en-US" sz="2000" u="sng" dirty="0">
                <a:solidFill>
                  <a:srgbClr val="0563C1"/>
                </a:solidFill>
                <a:effectLst/>
                <a:latin typeface="+mj-lt"/>
                <a:ea typeface="MS Mincho" panose="02020609040205080304" pitchFamily="49" charset="-128"/>
                <a:hlinkClick r:id="rId5"/>
              </a:rPr>
              <a:t>Pedro Patron</a:t>
            </a:r>
            <a:r>
              <a:rPr lang="en-US" sz="2000" dirty="0">
                <a:effectLst/>
                <a:latin typeface="+mj-lt"/>
                <a:ea typeface="MS Mincho" panose="02020609040205080304" pitchFamily="49" charset="-128"/>
              </a:rPr>
              <a:t>; </a:t>
            </a:r>
            <a:r>
              <a:rPr lang="en-US" sz="2000" u="sng" dirty="0">
                <a:solidFill>
                  <a:srgbClr val="0563C1"/>
                </a:solidFill>
                <a:effectLst/>
                <a:latin typeface="+mj-lt"/>
                <a:ea typeface="MS Mincho" panose="02020609040205080304" pitchFamily="49" charset="-128"/>
                <a:hlinkClick r:id="rId6"/>
              </a:rPr>
              <a:t>Yvan </a:t>
            </a:r>
            <a:r>
              <a:rPr lang="en-US" sz="2000" u="sng" dirty="0" err="1">
                <a:solidFill>
                  <a:srgbClr val="0563C1"/>
                </a:solidFill>
                <a:effectLst/>
                <a:latin typeface="+mj-lt"/>
                <a:ea typeface="MS Mincho" panose="02020609040205080304" pitchFamily="49" charset="-128"/>
                <a:hlinkClick r:id="rId6"/>
              </a:rPr>
              <a:t>Petillot</a:t>
            </a:r>
            <a:r>
              <a:rPr lang="en-US" sz="2000" dirty="0">
                <a:effectLst/>
                <a:latin typeface="+mj-lt"/>
                <a:ea typeface="MS Mincho" panose="02020609040205080304" pitchFamily="49" charset="-128"/>
              </a:rPr>
              <a:t>; </a:t>
            </a:r>
            <a:r>
              <a:rPr lang="en-US" sz="2000" u="sng" dirty="0">
                <a:solidFill>
                  <a:srgbClr val="0563C1"/>
                </a:solidFill>
                <a:effectLst/>
                <a:latin typeface="+mj-lt"/>
                <a:ea typeface="MS Mincho" panose="02020609040205080304" pitchFamily="49" charset="-128"/>
                <a:hlinkClick r:id="rId7"/>
              </a:rPr>
              <a:t>Jonathan Evans</a:t>
            </a:r>
            <a:r>
              <a:rPr lang="en-US" sz="2000" dirty="0">
                <a:effectLst/>
                <a:latin typeface="+mj-lt"/>
                <a:ea typeface="MS Mincho" panose="02020609040205080304" pitchFamily="49" charset="-128"/>
              </a:rPr>
              <a:t>; </a:t>
            </a:r>
            <a:r>
              <a:rPr lang="en-US" sz="2000" u="sng" dirty="0">
                <a:solidFill>
                  <a:srgbClr val="0563C1"/>
                </a:solidFill>
                <a:effectLst/>
                <a:latin typeface="+mj-lt"/>
                <a:ea typeface="MS Mincho" panose="02020609040205080304" pitchFamily="49" charset="-128"/>
                <a:hlinkClick r:id="rId8"/>
              </a:rPr>
              <a:t>David Lane</a:t>
            </a:r>
            <a:r>
              <a:rPr lang="en-US" sz="2000" dirty="0">
                <a:effectLst/>
                <a:latin typeface="+mj-lt"/>
                <a:ea typeface="MS Mincho" panose="02020609040205080304" pitchFamily="49" charset="-128"/>
              </a:rPr>
              <a:t>, “</a:t>
            </a:r>
            <a:r>
              <a:rPr lang="en-IN" sz="2000" dirty="0">
                <a:effectLst/>
                <a:latin typeface="+mj-lt"/>
                <a:ea typeface="MS Mincho" panose="02020609040205080304" pitchFamily="49" charset="-128"/>
              </a:rPr>
              <a:t>Path Planning for Autonomous Underwater Vehicles” in </a:t>
            </a:r>
            <a:r>
              <a:rPr lang="en-US" sz="2000" u="sng" dirty="0">
                <a:solidFill>
                  <a:srgbClr val="0563C1"/>
                </a:solidFill>
                <a:effectLst/>
                <a:latin typeface="+mj-lt"/>
                <a:ea typeface="MS Mincho" panose="02020609040205080304" pitchFamily="49" charset="-128"/>
                <a:hlinkClick r:id="rId9"/>
              </a:rPr>
              <a:t>IEEE Transactions on Robotics</a:t>
            </a:r>
            <a:r>
              <a:rPr lang="en-IN" sz="2000" dirty="0">
                <a:effectLst/>
                <a:latin typeface="+mj-lt"/>
                <a:ea typeface="MS Mincho" panose="02020609040205080304" pitchFamily="49" charset="-128"/>
              </a:rPr>
              <a:t>, </a:t>
            </a:r>
            <a:r>
              <a:rPr lang="en-US" sz="2000" dirty="0">
                <a:effectLst/>
                <a:latin typeface="+mj-lt"/>
                <a:ea typeface="MS Mincho" panose="02020609040205080304" pitchFamily="49" charset="-128"/>
              </a:rPr>
              <a:t>April 2007.</a:t>
            </a:r>
            <a:endParaRPr lang="en-IN" sz="2000" dirty="0">
              <a:effectLst/>
              <a:latin typeface="+mj-lt"/>
              <a:ea typeface="MS Mincho" panose="02020609040205080304" pitchFamily="49" charset="-128"/>
            </a:endParaRPr>
          </a:p>
          <a:p>
            <a:pPr marL="342900" indent="-342900">
              <a:lnSpc>
                <a:spcPct val="150000"/>
              </a:lnSpc>
              <a:buFont typeface="Arial" panose="020B0604020202020204" pitchFamily="34" charset="0"/>
              <a:buChar char="•"/>
            </a:pPr>
            <a:r>
              <a:rPr lang="en-US" sz="2000" kern="0" dirty="0">
                <a:effectLst/>
                <a:latin typeface="+mj-lt"/>
                <a:ea typeface="SimSun" panose="02010600030101010101" pitchFamily="2" charset="-122"/>
              </a:rPr>
              <a:t>N. </a:t>
            </a:r>
            <a:r>
              <a:rPr lang="en-US" sz="2000" kern="0" dirty="0" err="1">
                <a:effectLst/>
                <a:latin typeface="+mj-lt"/>
                <a:ea typeface="SimSun" panose="02010600030101010101" pitchFamily="2" charset="-122"/>
              </a:rPr>
              <a:t>Sariff</a:t>
            </a:r>
            <a:r>
              <a:rPr lang="en-US" sz="2000" kern="0" dirty="0">
                <a:effectLst/>
                <a:latin typeface="+mj-lt"/>
                <a:ea typeface="SimSun" panose="02010600030101010101" pitchFamily="2" charset="-122"/>
              </a:rPr>
              <a:t> and N. </a:t>
            </a:r>
            <a:r>
              <a:rPr lang="en-US" sz="2000" kern="0" dirty="0" err="1">
                <a:effectLst/>
                <a:latin typeface="+mj-lt"/>
                <a:ea typeface="SimSun" panose="02010600030101010101" pitchFamily="2" charset="-122"/>
              </a:rPr>
              <a:t>Buniyamin</a:t>
            </a:r>
            <a:r>
              <a:rPr lang="en-US" sz="2000" kern="0" dirty="0">
                <a:effectLst/>
                <a:latin typeface="+mj-lt"/>
                <a:ea typeface="SimSun" panose="02010600030101010101" pitchFamily="2" charset="-122"/>
              </a:rPr>
              <a:t>, “An Overview of Autonomous Mobile Robot Path Planning Algorithms,” in </a:t>
            </a:r>
            <a:r>
              <a:rPr lang="en-IN" sz="2000" kern="0" dirty="0">
                <a:effectLst/>
                <a:latin typeface="+mj-lt"/>
                <a:ea typeface="SimSun" panose="02010600030101010101" pitchFamily="2" charset="-122"/>
              </a:rPr>
              <a:t>4th Student Conference on Research and Development (Scored 2006), June 2006</a:t>
            </a:r>
            <a:endParaRPr lang="en-US" sz="2000" kern="0" dirty="0">
              <a:latin typeface="+mj-lt"/>
              <a:ea typeface="MS Mincho" panose="02020609040205080304" pitchFamily="49" charset="-128"/>
            </a:endParaRPr>
          </a:p>
          <a:p>
            <a:pPr marL="342900" indent="-342900">
              <a:lnSpc>
                <a:spcPct val="150000"/>
              </a:lnSpc>
              <a:buFont typeface="Arial" panose="020B0604020202020204" pitchFamily="34" charset="0"/>
              <a:buChar char="•"/>
            </a:pPr>
            <a:r>
              <a:rPr lang="en-IN" sz="2000" kern="0" dirty="0">
                <a:effectLst/>
                <a:latin typeface="+mj-lt"/>
                <a:ea typeface="Calibri" panose="020F0502020204030204" pitchFamily="34" charset="0"/>
              </a:rPr>
              <a:t>Christos </a:t>
            </a:r>
            <a:r>
              <a:rPr lang="en-IN" sz="2000" kern="0" dirty="0" err="1">
                <a:effectLst/>
                <a:latin typeface="+mj-lt"/>
                <a:ea typeface="Calibri" panose="020F0502020204030204" pitchFamily="34" charset="0"/>
              </a:rPr>
              <a:t>Katrakazas</a:t>
            </a:r>
            <a:r>
              <a:rPr lang="en-IN" sz="2000" kern="0" dirty="0">
                <a:effectLst/>
                <a:latin typeface="+mj-lt"/>
                <a:ea typeface="Calibri" panose="020F0502020204030204" pitchFamily="34" charset="0"/>
              </a:rPr>
              <a:t>, Mohammed </a:t>
            </a:r>
            <a:r>
              <a:rPr lang="en-IN" sz="2000" kern="0" dirty="0" err="1">
                <a:effectLst/>
                <a:latin typeface="+mj-lt"/>
                <a:ea typeface="Calibri" panose="020F0502020204030204" pitchFamily="34" charset="0"/>
              </a:rPr>
              <a:t>Quddus</a:t>
            </a:r>
            <a:r>
              <a:rPr lang="en-IN" sz="2000" kern="0" dirty="0">
                <a:effectLst/>
                <a:latin typeface="+mj-lt"/>
                <a:ea typeface="Calibri" panose="020F0502020204030204" pitchFamily="34" charset="0"/>
              </a:rPr>
              <a:t>, </a:t>
            </a:r>
            <a:r>
              <a:rPr lang="en-IN" sz="2000" kern="0" dirty="0" err="1">
                <a:effectLst/>
                <a:latin typeface="+mj-lt"/>
                <a:ea typeface="Calibri" panose="020F0502020204030204" pitchFamily="34" charset="0"/>
              </a:rPr>
              <a:t>Weh</a:t>
            </a:r>
            <a:r>
              <a:rPr lang="en-IN" sz="2000" kern="0" dirty="0">
                <a:effectLst/>
                <a:latin typeface="+mj-lt"/>
                <a:ea typeface="Calibri" panose="020F0502020204030204" pitchFamily="34" charset="0"/>
              </a:rPr>
              <a:t>-Hua Chen and </a:t>
            </a:r>
            <a:r>
              <a:rPr lang="en-IN" sz="2000" kern="0" dirty="0" err="1">
                <a:effectLst/>
                <a:latin typeface="+mj-lt"/>
                <a:ea typeface="Calibri" panose="020F0502020204030204" pitchFamily="34" charset="0"/>
              </a:rPr>
              <a:t>Lipika</a:t>
            </a:r>
            <a:r>
              <a:rPr lang="en-IN" sz="2000" kern="0" dirty="0">
                <a:effectLst/>
                <a:latin typeface="+mj-lt"/>
                <a:ea typeface="Calibri" panose="020F0502020204030204" pitchFamily="34" charset="0"/>
              </a:rPr>
              <a:t> Deka, “ Real-time motion planning methods for autonomous on-road driving: State-of-the-art and future research directions” in Transportation Research Part C 60 (2015) 416–442</a:t>
            </a:r>
            <a:endParaRPr lang="en-US" sz="2000" kern="0" dirty="0">
              <a:effectLst/>
              <a:latin typeface="+mj-lt"/>
              <a:ea typeface="MS Mincho" panose="02020609040205080304" pitchFamily="49" charset="-128"/>
            </a:endParaRPr>
          </a:p>
          <a:p>
            <a:pPr marL="342900" indent="-342900">
              <a:lnSpc>
                <a:spcPct val="150000"/>
              </a:lnSpc>
              <a:buFont typeface="Arial" panose="020B0604020202020204" pitchFamily="34" charset="0"/>
              <a:buChar char="•"/>
            </a:pPr>
            <a:r>
              <a:rPr lang="en-IN" sz="2000" kern="0" dirty="0" err="1">
                <a:effectLst/>
                <a:latin typeface="+mj-lt"/>
                <a:ea typeface="SimSun" panose="02010600030101010101" pitchFamily="2" charset="-122"/>
              </a:rPr>
              <a:t>Buniyamin</a:t>
            </a:r>
            <a:r>
              <a:rPr lang="en-IN" sz="2000" kern="0" dirty="0">
                <a:effectLst/>
                <a:latin typeface="+mj-lt"/>
                <a:ea typeface="SimSun" panose="02010600030101010101" pitchFamily="2" charset="-122"/>
              </a:rPr>
              <a:t> N., Wan </a:t>
            </a:r>
            <a:r>
              <a:rPr lang="en-IN" sz="2000" kern="0" dirty="0" err="1">
                <a:effectLst/>
                <a:latin typeface="+mj-lt"/>
                <a:ea typeface="SimSun" panose="02010600030101010101" pitchFamily="2" charset="-122"/>
              </a:rPr>
              <a:t>Ngah</a:t>
            </a:r>
            <a:r>
              <a:rPr lang="en-IN" sz="2000" kern="0" dirty="0">
                <a:effectLst/>
                <a:latin typeface="+mj-lt"/>
                <a:ea typeface="SimSun" panose="02010600030101010101" pitchFamily="2" charset="-122"/>
              </a:rPr>
              <a:t> W.A.J., </a:t>
            </a:r>
            <a:r>
              <a:rPr lang="en-IN" sz="2000" kern="0" dirty="0" err="1">
                <a:effectLst/>
                <a:latin typeface="+mj-lt"/>
                <a:ea typeface="SimSun" panose="02010600030101010101" pitchFamily="2" charset="-122"/>
              </a:rPr>
              <a:t>Sariff</a:t>
            </a:r>
            <a:r>
              <a:rPr lang="en-IN" sz="2000" kern="0" dirty="0">
                <a:effectLst/>
                <a:latin typeface="+mj-lt"/>
                <a:ea typeface="SimSun" panose="02010600030101010101" pitchFamily="2" charset="-122"/>
              </a:rPr>
              <a:t> N. and Mohamad Z., “</a:t>
            </a:r>
            <a:r>
              <a:rPr lang="en-IN" sz="2000" kern="0" dirty="0">
                <a:effectLst/>
                <a:latin typeface="+mj-lt"/>
                <a:ea typeface="Calibri" panose="020F0502020204030204" pitchFamily="34" charset="0"/>
                <a:cs typeface="TimesNewRomanPSMT"/>
              </a:rPr>
              <a:t> </a:t>
            </a:r>
            <a:r>
              <a:rPr lang="en-IN" sz="2000" kern="0" dirty="0">
                <a:effectLst/>
                <a:latin typeface="+mj-lt"/>
                <a:ea typeface="SimSun" panose="02010600030101010101" pitchFamily="2" charset="-122"/>
              </a:rPr>
              <a:t>A Simple Local Path Planning Algorithm for Autonomous Mobile Robots” in International Journal of Systems Applications, Engineering &amp; Development, Issue 2, Volume 5, 2011</a:t>
            </a:r>
            <a:endParaRPr lang="en-US" sz="2000" kern="0" dirty="0">
              <a:latin typeface="+mj-lt"/>
              <a:ea typeface="MS Mincho" panose="02020609040205080304" pitchFamily="49" charset="-128"/>
            </a:endParaRPr>
          </a:p>
        </p:txBody>
      </p:sp>
    </p:spTree>
    <p:extLst>
      <p:ext uri="{BB962C8B-B14F-4D97-AF65-F5344CB8AC3E}">
        <p14:creationId xmlns:p14="http://schemas.microsoft.com/office/powerpoint/2010/main" val="12285994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6265087-B6A6-4699-DD3C-8E46D5F42DAF}"/>
              </a:ext>
            </a:extLst>
          </p:cNvPr>
          <p:cNvSpPr txBox="1"/>
          <p:nvPr/>
        </p:nvSpPr>
        <p:spPr>
          <a:xfrm>
            <a:off x="380144" y="421412"/>
            <a:ext cx="11599524" cy="6280181"/>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IN" sz="1800" kern="0" dirty="0" err="1">
                <a:effectLst/>
                <a:latin typeface="+mj-lt"/>
                <a:ea typeface="SimSun" panose="02010600030101010101" pitchFamily="2" charset="-122"/>
              </a:rPr>
              <a:t>Adem</a:t>
            </a:r>
            <a:r>
              <a:rPr lang="en-IN" sz="1800" kern="0" dirty="0">
                <a:effectLst/>
                <a:latin typeface="+mj-lt"/>
                <a:ea typeface="SimSun" panose="02010600030101010101" pitchFamily="2" charset="-122"/>
              </a:rPr>
              <a:t> Tuncer and Mehmet Yildirim, “Dynamic path planning of mobile robots with improved genetic algorithm”, in Computers and Electrical Engineering 38 (2012) 1564–1572</a:t>
            </a:r>
          </a:p>
          <a:p>
            <a:pPr marL="285750" indent="-285750">
              <a:lnSpc>
                <a:spcPct val="150000"/>
              </a:lnSpc>
              <a:buFont typeface="Arial" panose="020B0604020202020204" pitchFamily="34" charset="0"/>
              <a:buChar char="•"/>
            </a:pPr>
            <a:r>
              <a:rPr lang="en-IN" sz="1800" kern="0" dirty="0">
                <a:effectLst/>
                <a:latin typeface="+mj-lt"/>
                <a:ea typeface="SimSun" panose="02010600030101010101" pitchFamily="2" charset="-122"/>
              </a:rPr>
              <a:t>Mark Pfeiffer, Michael Schaeuble, Juan Nieto, Roland Siegwart and Cesar Cadena, “From Perception to Decision: A Data-driven Approach to End-to-end Motion Planning for Autonomous Ground Robots”, in 2017 IEEE International Conference on Robotics and Automation (ICRA) Singapore, May 29 - June 3, 2017</a:t>
            </a:r>
            <a:endParaRPr lang="en-IN" kern="0" dirty="0">
              <a:latin typeface="+mj-lt"/>
              <a:ea typeface="SimSun" panose="02010600030101010101" pitchFamily="2" charset="-122"/>
            </a:endParaRPr>
          </a:p>
          <a:p>
            <a:pPr marL="285750" indent="-285750">
              <a:lnSpc>
                <a:spcPct val="150000"/>
              </a:lnSpc>
              <a:buFont typeface="Arial" panose="020B0604020202020204" pitchFamily="34" charset="0"/>
              <a:buChar char="•"/>
            </a:pPr>
            <a:r>
              <a:rPr lang="en-US" sz="1800" kern="0" dirty="0" err="1">
                <a:effectLst/>
                <a:latin typeface="+mj-lt"/>
                <a:ea typeface="SimSun" panose="02010600030101010101" pitchFamily="2" charset="-122"/>
              </a:rPr>
              <a:t>Chaymaa</a:t>
            </a:r>
            <a:r>
              <a:rPr lang="en-US" sz="1800" kern="0" dirty="0">
                <a:effectLst/>
                <a:latin typeface="+mj-lt"/>
                <a:ea typeface="SimSun" panose="02010600030101010101" pitchFamily="2" charset="-122"/>
              </a:rPr>
              <a:t> </a:t>
            </a:r>
            <a:r>
              <a:rPr lang="en-US" sz="1800" kern="0" dirty="0" err="1">
                <a:effectLst/>
                <a:latin typeface="+mj-lt"/>
                <a:ea typeface="SimSun" panose="02010600030101010101" pitchFamily="2" charset="-122"/>
              </a:rPr>
              <a:t>Lamini</a:t>
            </a:r>
            <a:r>
              <a:rPr lang="en-US" sz="1800" kern="0" dirty="0">
                <a:effectLst/>
                <a:latin typeface="+mj-lt"/>
                <a:ea typeface="SimSun" panose="02010600030101010101" pitchFamily="2" charset="-122"/>
              </a:rPr>
              <a:t>, Said </a:t>
            </a:r>
            <a:r>
              <a:rPr lang="en-US" sz="1800" kern="0" dirty="0" err="1">
                <a:effectLst/>
                <a:latin typeface="+mj-lt"/>
                <a:ea typeface="SimSun" panose="02010600030101010101" pitchFamily="2" charset="-122"/>
              </a:rPr>
              <a:t>Benhlima</a:t>
            </a:r>
            <a:r>
              <a:rPr lang="en-US" sz="1800" kern="0" dirty="0">
                <a:effectLst/>
                <a:latin typeface="+mj-lt"/>
                <a:ea typeface="SimSun" panose="02010600030101010101" pitchFamily="2" charset="-122"/>
              </a:rPr>
              <a:t> and Ali </a:t>
            </a:r>
            <a:r>
              <a:rPr lang="en-US" sz="1800" kern="0" dirty="0" err="1">
                <a:effectLst/>
                <a:latin typeface="+mj-lt"/>
                <a:ea typeface="SimSun" panose="02010600030101010101" pitchFamily="2" charset="-122"/>
              </a:rPr>
              <a:t>Elbekri</a:t>
            </a:r>
            <a:r>
              <a:rPr lang="en-US" sz="1800" kern="0" dirty="0">
                <a:effectLst/>
                <a:latin typeface="+mj-lt"/>
                <a:ea typeface="SimSun" panose="02010600030101010101" pitchFamily="2" charset="-122"/>
              </a:rPr>
              <a:t>, “</a:t>
            </a:r>
            <a:r>
              <a:rPr lang="en-IN" sz="1800" kern="0" dirty="0">
                <a:effectLst/>
                <a:latin typeface="+mj-lt"/>
                <a:ea typeface="SimSun" panose="02010600030101010101" pitchFamily="2" charset="-122"/>
              </a:rPr>
              <a:t> Genetic Algorithm Based Approach for Autonomous Mobile Robot Path Planning”  in The First International Conference On Intelligent Computing in Data Sciences.</a:t>
            </a:r>
          </a:p>
          <a:p>
            <a:pPr marL="285750" indent="-285750">
              <a:lnSpc>
                <a:spcPct val="150000"/>
              </a:lnSpc>
              <a:buFont typeface="Arial" panose="020B0604020202020204" pitchFamily="34" charset="0"/>
              <a:buChar char="•"/>
            </a:pPr>
            <a:r>
              <a:rPr lang="en-IN" sz="1800" kern="0" dirty="0">
                <a:effectLst/>
                <a:latin typeface="+mj-lt"/>
                <a:ea typeface="SimSun" panose="02010600030101010101" pitchFamily="2" charset="-122"/>
              </a:rPr>
              <a:t>Ricardo Tellez, “The ROS Development by Construct – Path Planning” in </a:t>
            </a:r>
            <a:r>
              <a:rPr lang="en-IN" sz="1800" kern="0" dirty="0" err="1">
                <a:effectLst/>
                <a:latin typeface="+mj-lt"/>
                <a:ea typeface="SimSun" panose="02010600030101010101" pitchFamily="2" charset="-122"/>
              </a:rPr>
              <a:t>rds</a:t>
            </a:r>
            <a:r>
              <a:rPr lang="en-IN" sz="1800" kern="0" dirty="0">
                <a:effectLst/>
                <a:latin typeface="+mj-lt"/>
                <a:ea typeface="SimSun" panose="02010600030101010101" pitchFamily="2" charset="-122"/>
              </a:rPr>
              <a:t> the construction website blog.</a:t>
            </a:r>
            <a:endParaRPr lang="en-IN" kern="0" dirty="0">
              <a:latin typeface="+mj-lt"/>
              <a:ea typeface="SimSun" panose="02010600030101010101" pitchFamily="2" charset="-122"/>
            </a:endParaRPr>
          </a:p>
          <a:p>
            <a:pPr marL="285750" indent="-285750">
              <a:lnSpc>
                <a:spcPct val="150000"/>
              </a:lnSpc>
              <a:buFont typeface="Arial" panose="020B0604020202020204" pitchFamily="34" charset="0"/>
              <a:buChar char="•"/>
            </a:pPr>
            <a:r>
              <a:rPr lang="en-IN" sz="1800" kern="0" dirty="0">
                <a:effectLst/>
                <a:latin typeface="+mj-lt"/>
                <a:ea typeface="SimSun" panose="02010600030101010101" pitchFamily="2" charset="-122"/>
              </a:rPr>
              <a:t>Eric A. Hansen and  </a:t>
            </a:r>
            <a:r>
              <a:rPr lang="en-IN" sz="1800" kern="0" dirty="0" err="1">
                <a:effectLst/>
                <a:latin typeface="+mj-lt"/>
                <a:ea typeface="SimSun" panose="02010600030101010101" pitchFamily="2" charset="-122"/>
              </a:rPr>
              <a:t>Shlomo</a:t>
            </a:r>
            <a:r>
              <a:rPr lang="en-IN" sz="1800" kern="0" dirty="0">
                <a:effectLst/>
                <a:latin typeface="+mj-lt"/>
                <a:ea typeface="SimSun" panose="02010600030101010101" pitchFamily="2" charset="-122"/>
              </a:rPr>
              <a:t> </a:t>
            </a:r>
            <a:r>
              <a:rPr lang="en-IN" sz="1800" kern="0" dirty="0" err="1">
                <a:effectLst/>
                <a:latin typeface="+mj-lt"/>
                <a:ea typeface="SimSun" panose="02010600030101010101" pitchFamily="2" charset="-122"/>
              </a:rPr>
              <a:t>Zilberstein</a:t>
            </a:r>
            <a:r>
              <a:rPr lang="en-IN" sz="1800" kern="0" dirty="0">
                <a:effectLst/>
                <a:latin typeface="+mj-lt"/>
                <a:ea typeface="SimSun" panose="02010600030101010101" pitchFamily="2" charset="-122"/>
              </a:rPr>
              <a:t>, “LAO</a:t>
            </a:r>
            <a:r>
              <a:rPr lang="en-IN" sz="1800" kern="0" dirty="0">
                <a:effectLst/>
                <a:latin typeface="+mj-lt"/>
                <a:ea typeface="SimSun" panose="02010600030101010101" pitchFamily="2" charset="-122"/>
                <a:cs typeface="Cambria Math" panose="02040503050406030204" pitchFamily="18" charset="0"/>
              </a:rPr>
              <a:t>∗</a:t>
            </a:r>
            <a:r>
              <a:rPr lang="en-IN" sz="1800" kern="0" dirty="0">
                <a:effectLst/>
                <a:latin typeface="+mj-lt"/>
                <a:ea typeface="SimSun" panose="02010600030101010101" pitchFamily="2" charset="-122"/>
              </a:rPr>
              <a:t>: A heuristic search algorithm that finds solutions with loops”, in Elsevier Artificial Intelligence Volume 129, Issues 1–2, June 2001.</a:t>
            </a:r>
          </a:p>
          <a:p>
            <a:pPr marL="285750" indent="-285750">
              <a:lnSpc>
                <a:spcPct val="150000"/>
              </a:lnSpc>
              <a:buFont typeface="Arial" panose="020B0604020202020204" pitchFamily="34" charset="0"/>
              <a:buChar char="•"/>
            </a:pPr>
            <a:r>
              <a:rPr lang="en-IN" sz="1800" kern="0" dirty="0" err="1">
                <a:effectLst/>
                <a:latin typeface="+mj-lt"/>
                <a:ea typeface="SimSun" panose="02010600030101010101" pitchFamily="2" charset="-122"/>
              </a:rPr>
              <a:t>František</a:t>
            </a:r>
            <a:r>
              <a:rPr lang="en-IN" sz="1800" kern="0" dirty="0">
                <a:effectLst/>
                <a:latin typeface="+mj-lt"/>
                <a:ea typeface="SimSun" panose="02010600030101010101" pitchFamily="2" charset="-122"/>
              </a:rPr>
              <a:t> </a:t>
            </a:r>
            <a:r>
              <a:rPr lang="en-IN" sz="1800" kern="0" dirty="0" err="1">
                <a:effectLst/>
                <a:latin typeface="+mj-lt"/>
                <a:ea typeface="SimSun" panose="02010600030101010101" pitchFamily="2" charset="-122"/>
              </a:rPr>
              <a:t>Duchoň</a:t>
            </a:r>
            <a:r>
              <a:rPr lang="en-IN" sz="1800" kern="0" dirty="0">
                <a:effectLst/>
                <a:latin typeface="+mj-lt"/>
                <a:ea typeface="SimSun" panose="02010600030101010101" pitchFamily="2" charset="-122"/>
              </a:rPr>
              <a:t>, Andrej </a:t>
            </a:r>
            <a:r>
              <a:rPr lang="en-IN" sz="1800" kern="0" dirty="0" err="1">
                <a:effectLst/>
                <a:latin typeface="+mj-lt"/>
                <a:ea typeface="SimSun" panose="02010600030101010101" pitchFamily="2" charset="-122"/>
              </a:rPr>
              <a:t>Babinec</a:t>
            </a:r>
            <a:r>
              <a:rPr lang="en-IN" sz="1800" kern="0" dirty="0">
                <a:effectLst/>
                <a:latin typeface="+mj-lt"/>
                <a:ea typeface="SimSun" panose="02010600030101010101" pitchFamily="2" charset="-122"/>
              </a:rPr>
              <a:t>, Martin </a:t>
            </a:r>
            <a:r>
              <a:rPr lang="en-IN" sz="1800" kern="0" dirty="0" err="1">
                <a:effectLst/>
                <a:latin typeface="+mj-lt"/>
                <a:ea typeface="SimSun" panose="02010600030101010101" pitchFamily="2" charset="-122"/>
              </a:rPr>
              <a:t>Kajan</a:t>
            </a:r>
            <a:r>
              <a:rPr lang="en-IN" sz="1800" kern="0" dirty="0">
                <a:effectLst/>
                <a:latin typeface="+mj-lt"/>
                <a:ea typeface="SimSun" panose="02010600030101010101" pitchFamily="2" charset="-122"/>
              </a:rPr>
              <a:t>, “Path Planning with Modified a Star Algorithm for a Mobile Robot” in Procedia Engineering Volume 96, 2014</a:t>
            </a:r>
            <a:endParaRPr lang="en-IN" kern="0" dirty="0">
              <a:latin typeface="+mj-lt"/>
              <a:ea typeface="SimSun" panose="02010600030101010101" pitchFamily="2" charset="-122"/>
            </a:endParaRPr>
          </a:p>
          <a:p>
            <a:pPr marL="285750" indent="-285750">
              <a:lnSpc>
                <a:spcPct val="150000"/>
              </a:lnSpc>
              <a:buFont typeface="Arial" panose="020B0604020202020204" pitchFamily="34" charset="0"/>
              <a:buChar char="•"/>
            </a:pPr>
            <a:r>
              <a:rPr lang="en-IN" sz="1800" kern="0" dirty="0">
                <a:effectLst/>
                <a:latin typeface="+mj-lt"/>
                <a:ea typeface="SimSun" panose="02010600030101010101" pitchFamily="2" charset="-122"/>
              </a:rPr>
              <a:t>Nik A. Melchior and Reid Simmons, “Particle RRT for Path Planning with Uncertainty” in 2007 IEEE International Conference on Robotics and Automation Roma, Italy, 10-14 April 2007</a:t>
            </a:r>
          </a:p>
          <a:p>
            <a:pPr>
              <a:lnSpc>
                <a:spcPct val="150000"/>
              </a:lnSpc>
            </a:pPr>
            <a:endParaRPr lang="en-IN" sz="1800" dirty="0">
              <a:effectLst/>
              <a:latin typeface="+mj-lt"/>
              <a:ea typeface="MS Mincho" panose="02020609040205080304" pitchFamily="49" charset="-128"/>
            </a:endParaRPr>
          </a:p>
        </p:txBody>
      </p:sp>
    </p:spTree>
    <p:extLst>
      <p:ext uri="{BB962C8B-B14F-4D97-AF65-F5344CB8AC3E}">
        <p14:creationId xmlns:p14="http://schemas.microsoft.com/office/powerpoint/2010/main" val="23079095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3810545-2EC2-C1CA-388A-695FD0279681}"/>
              </a:ext>
            </a:extLst>
          </p:cNvPr>
          <p:cNvSpPr txBox="1"/>
          <p:nvPr/>
        </p:nvSpPr>
        <p:spPr>
          <a:xfrm>
            <a:off x="236306" y="482886"/>
            <a:ext cx="11640620" cy="337169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sz="1800" kern="0" dirty="0" err="1">
                <a:effectLst/>
                <a:latin typeface="+mj-lt"/>
                <a:ea typeface="Calibri" panose="020F0502020204030204" pitchFamily="34" charset="0"/>
              </a:rPr>
              <a:t>Haojian</a:t>
            </a:r>
            <a:r>
              <a:rPr lang="en-IN" sz="1800" kern="0" dirty="0">
                <a:effectLst/>
                <a:latin typeface="+mj-lt"/>
                <a:ea typeface="Calibri" panose="020F0502020204030204" pitchFamily="34" charset="0"/>
              </a:rPr>
              <a:t> Zhang and </a:t>
            </a:r>
            <a:r>
              <a:rPr lang="en-IN" sz="1800" kern="0" dirty="0" err="1">
                <a:effectLst/>
                <a:latin typeface="+mj-lt"/>
                <a:ea typeface="Calibri" panose="020F0502020204030204" pitchFamily="34" charset="0"/>
              </a:rPr>
              <a:t>Yunkuan</a:t>
            </a:r>
            <a:r>
              <a:rPr lang="en-IN" sz="1800" kern="0" dirty="0">
                <a:effectLst/>
                <a:latin typeface="+mj-lt"/>
                <a:ea typeface="Calibri" panose="020F0502020204030204" pitchFamily="34" charset="0"/>
              </a:rPr>
              <a:t> Wang, “Path Planning of Industrial Robot Based on Improved RRT Algorithm in Complex Environments” in IEEE Access</a:t>
            </a:r>
          </a:p>
          <a:p>
            <a:pPr marL="285750" indent="-285750">
              <a:lnSpc>
                <a:spcPct val="150000"/>
              </a:lnSpc>
              <a:buFont typeface="Arial" panose="020B0604020202020204" pitchFamily="34" charset="0"/>
              <a:buChar char="•"/>
            </a:pPr>
            <a:r>
              <a:rPr lang="en-IN" sz="1800" kern="0" dirty="0" err="1">
                <a:effectLst/>
                <a:latin typeface="+mj-lt"/>
                <a:ea typeface="Calibri" panose="020F0502020204030204" pitchFamily="34" charset="0"/>
              </a:rPr>
              <a:t>Prahlad</a:t>
            </a:r>
            <a:r>
              <a:rPr lang="en-IN" sz="1800" kern="0" dirty="0">
                <a:effectLst/>
                <a:latin typeface="+mj-lt"/>
                <a:ea typeface="Calibri" panose="020F0502020204030204" pitchFamily="34" charset="0"/>
              </a:rPr>
              <a:t> </a:t>
            </a:r>
            <a:r>
              <a:rPr lang="en-IN" sz="1800" kern="0" dirty="0" err="1">
                <a:effectLst/>
                <a:latin typeface="+mj-lt"/>
                <a:ea typeface="Calibri" panose="020F0502020204030204" pitchFamily="34" charset="0"/>
              </a:rPr>
              <a:t>Vadakkepat</a:t>
            </a:r>
            <a:r>
              <a:rPr lang="en-IN" sz="1800" kern="0" dirty="0">
                <a:effectLst/>
                <a:latin typeface="+mj-lt"/>
                <a:ea typeface="Calibri" panose="020F0502020204030204" pitchFamily="34" charset="0"/>
              </a:rPr>
              <a:t>, Kay Chen Tan and Wang Ming-Liang, “Evolutionary Artificial Potential Fields and Their Application in Real Time Robot Path-Planning” in IEEE Conference on Proceedings of the 2000 Congress on Evolutionary Computation. CEC00 (Cat. No.00TH8512)</a:t>
            </a:r>
            <a:endParaRPr lang="en-IN" kern="0" dirty="0">
              <a:latin typeface="+mj-lt"/>
              <a:ea typeface="Calibri" panose="020F0502020204030204" pitchFamily="34" charset="0"/>
            </a:endParaRPr>
          </a:p>
          <a:p>
            <a:pPr marL="285750" indent="-285750">
              <a:lnSpc>
                <a:spcPct val="150000"/>
              </a:lnSpc>
              <a:buFont typeface="Arial" panose="020B0604020202020204" pitchFamily="34" charset="0"/>
              <a:buChar char="•"/>
            </a:pPr>
            <a:r>
              <a:rPr lang="en-IN" sz="1800" kern="0" dirty="0" err="1">
                <a:effectLst/>
                <a:latin typeface="+mj-lt"/>
                <a:ea typeface="SimSun" panose="02010600030101010101" pitchFamily="2" charset="-122"/>
              </a:rPr>
              <a:t>Hongqiang</a:t>
            </a:r>
            <a:r>
              <a:rPr lang="en-IN" sz="1800" kern="0" dirty="0">
                <a:effectLst/>
                <a:latin typeface="+mj-lt"/>
                <a:ea typeface="SimSun" panose="02010600030101010101" pitchFamily="2" charset="-122"/>
              </a:rPr>
              <a:t> Sang, </a:t>
            </a:r>
            <a:r>
              <a:rPr lang="en-IN" sz="1800" kern="0" dirty="0" err="1">
                <a:effectLst/>
                <a:latin typeface="+mj-lt"/>
                <a:ea typeface="SimSun" panose="02010600030101010101" pitchFamily="2" charset="-122"/>
              </a:rPr>
              <a:t>Yusong</a:t>
            </a:r>
            <a:r>
              <a:rPr lang="en-IN" sz="1800" kern="0" dirty="0">
                <a:effectLst/>
                <a:latin typeface="+mj-lt"/>
                <a:ea typeface="SimSun" panose="02010600030101010101" pitchFamily="2" charset="-122"/>
              </a:rPr>
              <a:t> You, </a:t>
            </a:r>
            <a:r>
              <a:rPr lang="en-IN" sz="1800" kern="0" dirty="0" err="1">
                <a:effectLst/>
                <a:latin typeface="+mj-lt"/>
                <a:ea typeface="SimSun" panose="02010600030101010101" pitchFamily="2" charset="-122"/>
              </a:rPr>
              <a:t>Xiujun</a:t>
            </a:r>
            <a:r>
              <a:rPr lang="en-IN" sz="1800" kern="0" dirty="0">
                <a:effectLst/>
                <a:latin typeface="+mj-lt"/>
                <a:ea typeface="SimSun" panose="02010600030101010101" pitchFamily="2" charset="-122"/>
              </a:rPr>
              <a:t> Sun, Ying Zhou and Fen Liu, “The hybrid path planning algorithm based on improved A* and artificial potential field for unmanned surface vehicle formations” in Elsevier </a:t>
            </a:r>
            <a:r>
              <a:rPr lang="en-IN" sz="1800" kern="0" dirty="0">
                <a:effectLst/>
                <a:latin typeface="+mj-lt"/>
                <a:ea typeface="Calibri" panose="020F0502020204030204" pitchFamily="34" charset="0"/>
              </a:rPr>
              <a:t>Ocean Engineering Volume 223, 1 March 2021</a:t>
            </a:r>
            <a:endParaRPr lang="en-IN" dirty="0">
              <a:latin typeface="+mj-lt"/>
            </a:endParaRPr>
          </a:p>
        </p:txBody>
      </p:sp>
    </p:spTree>
    <p:extLst>
      <p:ext uri="{BB962C8B-B14F-4D97-AF65-F5344CB8AC3E}">
        <p14:creationId xmlns:p14="http://schemas.microsoft.com/office/powerpoint/2010/main" val="16374750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DC644-3E01-0860-0039-EC9B379C289F}"/>
              </a:ext>
            </a:extLst>
          </p:cNvPr>
          <p:cNvSpPr>
            <a:spLocks noGrp="1"/>
          </p:cNvSpPr>
          <p:nvPr>
            <p:ph type="title"/>
          </p:nvPr>
        </p:nvSpPr>
        <p:spPr>
          <a:xfrm>
            <a:off x="1192783" y="2560332"/>
            <a:ext cx="9905998" cy="1478570"/>
          </a:xfrm>
        </p:spPr>
        <p:txBody>
          <a:bodyPr>
            <a:normAutofit/>
          </a:bodyPr>
          <a:lstStyle/>
          <a:p>
            <a:pPr algn="ctr"/>
            <a:r>
              <a:rPr lang="en-US" sz="4800" dirty="0"/>
              <a:t>THANK You</a:t>
            </a:r>
            <a:endParaRPr lang="en-IN" sz="4800" dirty="0"/>
          </a:p>
        </p:txBody>
      </p:sp>
    </p:spTree>
    <p:extLst>
      <p:ext uri="{BB962C8B-B14F-4D97-AF65-F5344CB8AC3E}">
        <p14:creationId xmlns:p14="http://schemas.microsoft.com/office/powerpoint/2010/main" val="42031669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63BFBAA7-7F08-641A-8D0D-53A868273212}"/>
              </a:ext>
            </a:extLst>
          </p:cNvPr>
          <p:cNvGraphicFramePr>
            <a:graphicFrameLocks noGrp="1"/>
          </p:cNvGraphicFramePr>
          <p:nvPr>
            <p:extLst>
              <p:ext uri="{D42A27DB-BD31-4B8C-83A1-F6EECF244321}">
                <p14:modId xmlns:p14="http://schemas.microsoft.com/office/powerpoint/2010/main" val="1408168814"/>
              </p:ext>
            </p:extLst>
          </p:nvPr>
        </p:nvGraphicFramePr>
        <p:xfrm>
          <a:off x="143838" y="423018"/>
          <a:ext cx="11904324" cy="5815492"/>
        </p:xfrm>
        <a:graphic>
          <a:graphicData uri="http://schemas.openxmlformats.org/drawingml/2006/table">
            <a:tbl>
              <a:tblPr firstRow="1" bandRow="1">
                <a:tableStyleId>{22838BEF-8BB2-4498-84A7-C5851F593DF1}</a:tableStyleId>
              </a:tblPr>
              <a:tblGrid>
                <a:gridCol w="656340">
                  <a:extLst>
                    <a:ext uri="{9D8B030D-6E8A-4147-A177-3AD203B41FA5}">
                      <a16:colId xmlns:a16="http://schemas.microsoft.com/office/drawing/2014/main" val="20000"/>
                    </a:ext>
                  </a:extLst>
                </a:gridCol>
                <a:gridCol w="1509293">
                  <a:extLst>
                    <a:ext uri="{9D8B030D-6E8A-4147-A177-3AD203B41FA5}">
                      <a16:colId xmlns:a16="http://schemas.microsoft.com/office/drawing/2014/main" val="20001"/>
                    </a:ext>
                  </a:extLst>
                </a:gridCol>
                <a:gridCol w="2119481">
                  <a:extLst>
                    <a:ext uri="{9D8B030D-6E8A-4147-A177-3AD203B41FA5}">
                      <a16:colId xmlns:a16="http://schemas.microsoft.com/office/drawing/2014/main" val="20002"/>
                    </a:ext>
                  </a:extLst>
                </a:gridCol>
                <a:gridCol w="1774936">
                  <a:extLst>
                    <a:ext uri="{9D8B030D-6E8A-4147-A177-3AD203B41FA5}">
                      <a16:colId xmlns:a16="http://schemas.microsoft.com/office/drawing/2014/main" val="20003"/>
                    </a:ext>
                  </a:extLst>
                </a:gridCol>
                <a:gridCol w="3282422">
                  <a:extLst>
                    <a:ext uri="{9D8B030D-6E8A-4147-A177-3AD203B41FA5}">
                      <a16:colId xmlns:a16="http://schemas.microsoft.com/office/drawing/2014/main" val="20004"/>
                    </a:ext>
                  </a:extLst>
                </a:gridCol>
                <a:gridCol w="2561852">
                  <a:extLst>
                    <a:ext uri="{9D8B030D-6E8A-4147-A177-3AD203B41FA5}">
                      <a16:colId xmlns:a16="http://schemas.microsoft.com/office/drawing/2014/main" val="20005"/>
                    </a:ext>
                  </a:extLst>
                </a:gridCol>
              </a:tblGrid>
              <a:tr h="275034">
                <a:tc>
                  <a:txBody>
                    <a:bodyPr/>
                    <a:lstStyle/>
                    <a:p>
                      <a:pPr algn="ctr"/>
                      <a:r>
                        <a:rPr lang="en-US" sz="1400" b="1" dirty="0"/>
                        <a:t>Sl. No.</a:t>
                      </a:r>
                      <a:endParaRPr lang="en-US" sz="1400" b="1" dirty="0">
                        <a:latin typeface="Times New Roman" panose="02020603050405020304" pitchFamily="18" charset="0"/>
                        <a:cs typeface="Times New Roman" panose="02020603050405020304" pitchFamily="18" charset="0"/>
                      </a:endParaRPr>
                    </a:p>
                  </a:txBody>
                  <a:tcPr/>
                </a:tc>
                <a:tc>
                  <a:txBody>
                    <a:bodyPr/>
                    <a:lstStyle/>
                    <a:p>
                      <a:pPr algn="ctr"/>
                      <a:r>
                        <a:rPr lang="en-US" sz="1400"/>
                        <a:t>Author name</a:t>
                      </a:r>
                      <a:endParaRPr lang="en-US" sz="1400">
                        <a:latin typeface="Times New Roman" panose="02020603050405020304" pitchFamily="18" charset="0"/>
                        <a:cs typeface="Times New Roman" panose="02020603050405020304" pitchFamily="18" charset="0"/>
                      </a:endParaRPr>
                    </a:p>
                  </a:txBody>
                  <a:tcPr/>
                </a:tc>
                <a:tc>
                  <a:txBody>
                    <a:bodyPr/>
                    <a:lstStyle/>
                    <a:p>
                      <a:pPr algn="ctr"/>
                      <a:r>
                        <a:rPr lang="en-US" sz="1400"/>
                        <a:t>Title of the paper</a:t>
                      </a:r>
                      <a:endParaRPr lang="en-US" sz="1400">
                        <a:latin typeface="Times New Roman" panose="02020603050405020304" pitchFamily="18" charset="0"/>
                        <a:cs typeface="Times New Roman" panose="02020603050405020304" pitchFamily="18" charset="0"/>
                      </a:endParaRPr>
                    </a:p>
                  </a:txBody>
                  <a:tcPr/>
                </a:tc>
                <a:tc>
                  <a:txBody>
                    <a:bodyPr/>
                    <a:lstStyle/>
                    <a:p>
                      <a:pPr algn="ctr"/>
                      <a:r>
                        <a:rPr lang="en-US" sz="1400"/>
                        <a:t>Journal/ Conference</a:t>
                      </a:r>
                      <a:endParaRPr lang="en-US" sz="1400">
                        <a:latin typeface="Times New Roman" panose="02020603050405020304" pitchFamily="18" charset="0"/>
                        <a:cs typeface="Times New Roman" panose="02020603050405020304" pitchFamily="18" charset="0"/>
                      </a:endParaRPr>
                    </a:p>
                  </a:txBody>
                  <a:tcPr/>
                </a:tc>
                <a:tc>
                  <a:txBody>
                    <a:bodyPr/>
                    <a:lstStyle/>
                    <a:p>
                      <a:pPr algn="ctr"/>
                      <a:r>
                        <a:rPr lang="en-US" sz="1400" dirty="0"/>
                        <a:t>Methodology</a:t>
                      </a:r>
                      <a:endParaRPr lang="en-US" sz="1400" dirty="0">
                        <a:latin typeface="Times New Roman" panose="02020603050405020304" pitchFamily="18" charset="0"/>
                        <a:cs typeface="Times New Roman" panose="02020603050405020304" pitchFamily="18" charset="0"/>
                      </a:endParaRPr>
                    </a:p>
                  </a:txBody>
                  <a:tcPr/>
                </a:tc>
                <a:tc>
                  <a:txBody>
                    <a:bodyPr/>
                    <a:lstStyle/>
                    <a:p>
                      <a:pPr algn="ctr"/>
                      <a:r>
                        <a:rPr lang="en-US" sz="1400" dirty="0"/>
                        <a:t>Advantages</a:t>
                      </a:r>
                      <a:endParaRPr lang="en-US"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0"/>
                  </a:ext>
                </a:extLst>
              </a:tr>
              <a:tr h="599182">
                <a:tc>
                  <a:txBody>
                    <a:bodyPr/>
                    <a:lstStyle/>
                    <a:p>
                      <a:pPr algn="ctr"/>
                      <a:endParaRPr lang="en-US" sz="1400" b="1" dirty="0"/>
                    </a:p>
                    <a:p>
                      <a:pPr algn="ctr"/>
                      <a:r>
                        <a:rPr lang="en-US" sz="1400" b="1" dirty="0"/>
                        <a:t>5.</a:t>
                      </a:r>
                      <a:endParaRPr lang="en-US" sz="1400" b="1" dirty="0">
                        <a:latin typeface="Times New Roman" panose="02020603050405020304" pitchFamily="18" charset="0"/>
                        <a:cs typeface="Times New Roman" panose="02020603050405020304" pitchFamily="18" charset="0"/>
                      </a:endParaRPr>
                    </a:p>
                  </a:txBody>
                  <a:tcPr/>
                </a:tc>
                <a:tc>
                  <a:txBody>
                    <a:bodyPr/>
                    <a:lstStyle/>
                    <a:p>
                      <a:pPr marL="0" marR="0" lvl="0" indent="0" algn="l" rtl="0">
                        <a:lnSpc>
                          <a:spcPct val="115000"/>
                        </a:lnSpc>
                        <a:spcBef>
                          <a:spcPts val="0"/>
                        </a:spcBef>
                        <a:spcAft>
                          <a:spcPts val="0"/>
                        </a:spcAft>
                        <a:buClr>
                          <a:srgbClr val="000000"/>
                        </a:buClr>
                        <a:buSzPts val="1200"/>
                        <a:buFont typeface="Arial"/>
                        <a:buNone/>
                      </a:pPr>
                      <a:r>
                        <a:rPr lang="en-IN" sz="1200" u="none" strike="noStrike" cap="none" dirty="0" err="1">
                          <a:latin typeface="Times New Roman" panose="02020603050405020304" pitchFamily="18" charset="0"/>
                          <a:ea typeface="Libre Franklin"/>
                          <a:cs typeface="Times New Roman" panose="02020603050405020304" pitchFamily="18" charset="0"/>
                          <a:sym typeface="Libre Franklin"/>
                        </a:rPr>
                        <a:t>Buniyamin</a:t>
                      </a:r>
                      <a:r>
                        <a:rPr lang="en-IN" sz="1200" u="none" strike="noStrike" cap="none" dirty="0">
                          <a:latin typeface="Times New Roman" panose="02020603050405020304" pitchFamily="18" charset="0"/>
                          <a:ea typeface="Libre Franklin"/>
                          <a:cs typeface="Times New Roman" panose="02020603050405020304" pitchFamily="18" charset="0"/>
                          <a:sym typeface="Libre Franklin"/>
                        </a:rPr>
                        <a:t> N., Wan </a:t>
                      </a:r>
                      <a:r>
                        <a:rPr lang="en-IN" sz="1200" u="none" strike="noStrike" cap="none" dirty="0" err="1">
                          <a:latin typeface="Times New Roman" panose="02020603050405020304" pitchFamily="18" charset="0"/>
                          <a:ea typeface="Libre Franklin"/>
                          <a:cs typeface="Times New Roman" panose="02020603050405020304" pitchFamily="18" charset="0"/>
                          <a:sym typeface="Libre Franklin"/>
                        </a:rPr>
                        <a:t>Ngah</a:t>
                      </a:r>
                      <a:r>
                        <a:rPr lang="en-IN" sz="1200" u="none" strike="noStrike" cap="none" dirty="0">
                          <a:latin typeface="Times New Roman" panose="02020603050405020304" pitchFamily="18" charset="0"/>
                          <a:ea typeface="Libre Franklin"/>
                          <a:cs typeface="Times New Roman" panose="02020603050405020304" pitchFamily="18" charset="0"/>
                          <a:sym typeface="Libre Franklin"/>
                        </a:rPr>
                        <a:t> W.A.J., </a:t>
                      </a:r>
                      <a:r>
                        <a:rPr lang="en-IN" sz="1200" u="none" strike="noStrike" cap="none" dirty="0" err="1">
                          <a:latin typeface="Times New Roman" panose="02020603050405020304" pitchFamily="18" charset="0"/>
                          <a:ea typeface="Libre Franklin"/>
                          <a:cs typeface="Times New Roman" panose="02020603050405020304" pitchFamily="18" charset="0"/>
                          <a:sym typeface="Libre Franklin"/>
                        </a:rPr>
                        <a:t>Sariff</a:t>
                      </a:r>
                      <a:r>
                        <a:rPr lang="en-IN" sz="1200" u="none" strike="noStrike" cap="none" dirty="0">
                          <a:latin typeface="Times New Roman" panose="02020603050405020304" pitchFamily="18" charset="0"/>
                          <a:ea typeface="Libre Franklin"/>
                          <a:cs typeface="Times New Roman" panose="02020603050405020304" pitchFamily="18" charset="0"/>
                          <a:sym typeface="Libre Franklin"/>
                        </a:rPr>
                        <a:t> N. and Mohamad Z</a:t>
                      </a:r>
                      <a:endParaRPr sz="1200" u="none" strike="noStrike" cap="none" dirty="0">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l" rtl="0">
                        <a:lnSpc>
                          <a:spcPct val="115000"/>
                        </a:lnSpc>
                        <a:spcBef>
                          <a:spcPts val="0"/>
                        </a:spcBef>
                        <a:spcAft>
                          <a:spcPts val="0"/>
                        </a:spcAft>
                        <a:buClr>
                          <a:schemeClr val="dk1"/>
                        </a:buClr>
                        <a:buSzPts val="1100"/>
                        <a:buFont typeface="Arial"/>
                        <a:buNone/>
                      </a:pPr>
                      <a:r>
                        <a:rPr lang="en-US" sz="1200" u="none" strike="noStrike" cap="none" dirty="0">
                          <a:sym typeface="Libre Franklin"/>
                        </a:rPr>
                        <a:t>A Simple Local Path Planning Algorithm for Autonomous Mobile Robots</a:t>
                      </a:r>
                      <a:endParaRPr sz="1200" u="none" strike="noStrike" cap="none" dirty="0">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l" rtl="0">
                        <a:lnSpc>
                          <a:spcPct val="115000"/>
                        </a:lnSpc>
                        <a:spcBef>
                          <a:spcPts val="0"/>
                        </a:spcBef>
                        <a:spcAft>
                          <a:spcPts val="0"/>
                        </a:spcAft>
                        <a:buClr>
                          <a:schemeClr val="dk1"/>
                        </a:buClr>
                        <a:buSzPts val="1100"/>
                        <a:buFont typeface="Arial"/>
                        <a:buNone/>
                      </a:pPr>
                      <a:r>
                        <a:rPr lang="en-US" sz="1200" u="none" strike="noStrike" cap="none" dirty="0">
                          <a:sym typeface="Libre Franklin"/>
                        </a:rPr>
                        <a:t>International Journal of Systems Applications, Engineering &amp; Development, Issue 2, Volume 5, 2011</a:t>
                      </a:r>
                      <a:endParaRPr sz="1200" u="none" strike="noStrike" cap="none" dirty="0">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l" rtl="0">
                        <a:lnSpc>
                          <a:spcPct val="115000"/>
                        </a:lnSpc>
                        <a:spcBef>
                          <a:spcPts val="0"/>
                        </a:spcBef>
                        <a:spcAft>
                          <a:spcPts val="0"/>
                        </a:spcAft>
                        <a:buClr>
                          <a:srgbClr val="000000"/>
                        </a:buClr>
                        <a:buSzPts val="1200"/>
                        <a:buFont typeface="Arial"/>
                        <a:buNone/>
                      </a:pPr>
                      <a:r>
                        <a:rPr lang="en-US" sz="1200" u="none" strike="noStrike" cap="none" dirty="0">
                          <a:latin typeface="Times New Roman" panose="02020603050405020304" pitchFamily="18" charset="0"/>
                          <a:ea typeface="Libre Franklin"/>
                          <a:cs typeface="Times New Roman" panose="02020603050405020304" pitchFamily="18" charset="0"/>
                          <a:sym typeface="Libre Franklin"/>
                        </a:rPr>
                        <a:t>Using robot rotations from ROS positioning robot rotates according to the position of minimum distance. The range sensor detects the corner points of the obstacle in front and avoids the obstacle by getting the closest nearing value.</a:t>
                      </a:r>
                      <a:endParaRPr sz="1200" u="none" strike="noStrike" cap="none" dirty="0">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l" rtl="0">
                        <a:lnSpc>
                          <a:spcPct val="115000"/>
                        </a:lnSpc>
                        <a:spcBef>
                          <a:spcPts val="0"/>
                        </a:spcBef>
                        <a:spcAft>
                          <a:spcPts val="0"/>
                        </a:spcAft>
                        <a:buClr>
                          <a:schemeClr val="dk1"/>
                        </a:buClr>
                        <a:buSzPts val="1100"/>
                        <a:buFont typeface="Arial"/>
                        <a:buNone/>
                      </a:pPr>
                      <a:r>
                        <a:rPr lang="en-US" sz="1200" u="none" strike="noStrike" cap="none" dirty="0">
                          <a:latin typeface="Times New Roman" panose="02020603050405020304" pitchFamily="18" charset="0"/>
                          <a:cs typeface="Times New Roman" panose="02020603050405020304" pitchFamily="18" charset="0"/>
                        </a:rPr>
                        <a:t>Can avoid any kind of complex structure of algorithm in the path of a planned path. This is suitable in case of dynamic environment</a:t>
                      </a:r>
                      <a:endParaRPr sz="1200" u="none" strike="noStrike" cap="none" dirty="0">
                        <a:latin typeface="Times New Roman" panose="02020603050405020304" pitchFamily="18" charset="0"/>
                        <a:cs typeface="Times New Roman" panose="02020603050405020304" pitchFamily="18" charset="0"/>
                      </a:endParaRPr>
                    </a:p>
                  </a:txBody>
                  <a:tcPr marL="91450" marR="91450" marT="45725" marB="45725"/>
                </a:tc>
                <a:extLst>
                  <a:ext uri="{0D108BD9-81ED-4DB2-BD59-A6C34878D82A}">
                    <a16:rowId xmlns:a16="http://schemas.microsoft.com/office/drawing/2014/main" val="10001"/>
                  </a:ext>
                </a:extLst>
              </a:tr>
              <a:tr h="822445">
                <a:tc>
                  <a:txBody>
                    <a:bodyPr/>
                    <a:lstStyle/>
                    <a:p>
                      <a:pPr algn="ctr"/>
                      <a:endParaRPr lang="en-US" sz="1400" b="1" dirty="0"/>
                    </a:p>
                    <a:p>
                      <a:pPr algn="ctr"/>
                      <a:r>
                        <a:rPr lang="en-US" sz="1400" b="1" dirty="0"/>
                        <a:t>6.</a:t>
                      </a:r>
                      <a:endParaRPr lang="en-US" sz="1400" b="1" dirty="0">
                        <a:latin typeface="Times New Roman" panose="02020603050405020304" pitchFamily="18" charset="0"/>
                        <a:cs typeface="Times New Roman" panose="02020603050405020304" pitchFamily="18" charset="0"/>
                      </a:endParaRPr>
                    </a:p>
                  </a:txBody>
                  <a:tcPr/>
                </a:tc>
                <a:tc>
                  <a:txBody>
                    <a:bodyPr/>
                    <a:lstStyle/>
                    <a:p>
                      <a:pPr marL="0" marR="0" lvl="0" indent="0" algn="l" rtl="0">
                        <a:lnSpc>
                          <a:spcPct val="115000"/>
                        </a:lnSpc>
                        <a:spcBef>
                          <a:spcPts val="0"/>
                        </a:spcBef>
                        <a:spcAft>
                          <a:spcPts val="0"/>
                        </a:spcAft>
                        <a:buClr>
                          <a:srgbClr val="000000"/>
                        </a:buClr>
                        <a:buSzPts val="1200"/>
                        <a:buFont typeface="Arial"/>
                        <a:buNone/>
                      </a:pPr>
                      <a:r>
                        <a:rPr lang="en-US" sz="1200" u="none" strike="noStrike" cap="none" dirty="0" err="1">
                          <a:sym typeface="Libre Franklin"/>
                        </a:rPr>
                        <a:t>Adem</a:t>
                      </a:r>
                      <a:r>
                        <a:rPr lang="en-US" sz="1200" u="none" strike="noStrike" cap="none" dirty="0">
                          <a:sym typeface="Libre Franklin"/>
                        </a:rPr>
                        <a:t> Tuncer and Mehmet Yildirim</a:t>
                      </a:r>
                      <a:endParaRPr sz="1200" u="none" strike="noStrike" cap="none" dirty="0">
                        <a:highlight>
                          <a:srgbClr val="FFF2CC"/>
                        </a:highlight>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l" rtl="0">
                        <a:lnSpc>
                          <a:spcPct val="115000"/>
                        </a:lnSpc>
                        <a:spcBef>
                          <a:spcPts val="0"/>
                        </a:spcBef>
                        <a:spcAft>
                          <a:spcPts val="0"/>
                        </a:spcAft>
                        <a:buClr>
                          <a:schemeClr val="dk1"/>
                        </a:buClr>
                        <a:buSzPts val="1100"/>
                        <a:buFont typeface="Arial"/>
                        <a:buNone/>
                      </a:pPr>
                      <a:r>
                        <a:rPr lang="en-US" sz="1200" u="none" strike="noStrike" cap="none" dirty="0">
                          <a:sym typeface="Libre Franklin"/>
                        </a:rPr>
                        <a:t>Dynamic path planning of mobile robots with improved genetic algorithm</a:t>
                      </a:r>
                      <a:endParaRPr sz="1200" u="none" strike="noStrike" cap="none" dirty="0">
                        <a:highlight>
                          <a:srgbClr val="FFF2CC"/>
                        </a:highlight>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l" rtl="0">
                        <a:lnSpc>
                          <a:spcPct val="115000"/>
                        </a:lnSpc>
                        <a:spcBef>
                          <a:spcPts val="0"/>
                        </a:spcBef>
                        <a:spcAft>
                          <a:spcPts val="0"/>
                        </a:spcAft>
                        <a:buClr>
                          <a:schemeClr val="dk1"/>
                        </a:buClr>
                        <a:buSzPts val="1100"/>
                        <a:buFont typeface="Arial"/>
                        <a:buNone/>
                      </a:pPr>
                      <a:r>
                        <a:rPr lang="en-US" sz="1200" u="none" strike="noStrike" cap="none" dirty="0">
                          <a:sym typeface="Libre Franklin"/>
                        </a:rPr>
                        <a:t>Computers and Electrical Engineering 38 (2012) 1564–1572</a:t>
                      </a:r>
                      <a:endParaRPr sz="1200" u="none" strike="noStrike" cap="none" dirty="0">
                        <a:highlight>
                          <a:srgbClr val="FFF2CC"/>
                        </a:highlight>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just" rtl="0">
                        <a:lnSpc>
                          <a:spcPct val="115000"/>
                        </a:lnSpc>
                        <a:spcBef>
                          <a:spcPts val="0"/>
                        </a:spcBef>
                        <a:spcAft>
                          <a:spcPts val="0"/>
                        </a:spcAft>
                        <a:buClr>
                          <a:srgbClr val="000000"/>
                        </a:buClr>
                        <a:buSzPts val="1200"/>
                        <a:buFont typeface="Arial"/>
                        <a:buNone/>
                      </a:pPr>
                      <a:r>
                        <a:rPr lang="en-US" sz="1100" dirty="0">
                          <a:solidFill>
                            <a:schemeClr val="bg1"/>
                          </a:solidFill>
                          <a:latin typeface="Times New Roman" panose="02020603050405020304" pitchFamily="18" charset="0"/>
                          <a:cs typeface="Times New Roman" panose="02020603050405020304" pitchFamily="18" charset="0"/>
                          <a:sym typeface="Libre Franklin"/>
                        </a:rPr>
                        <a:t>Dynamic environments are chosen and experiments are performed to solve path-planning problems</a:t>
                      </a:r>
                      <a:endParaRPr sz="1100" dirty="0">
                        <a:solidFill>
                          <a:schemeClr val="bg1"/>
                        </a:solidFill>
                        <a:latin typeface="Times New Roman" panose="02020603050405020304" pitchFamily="18" charset="0"/>
                        <a:cs typeface="Times New Roman" panose="02020603050405020304" pitchFamily="18" charset="0"/>
                        <a:sym typeface="Libre Franklin"/>
                      </a:endParaRPr>
                    </a:p>
                  </a:txBody>
                  <a:tcPr marL="91450" marR="91450" marT="45725" marB="45725"/>
                </a:tc>
                <a:tc>
                  <a:txBody>
                    <a:bodyPr/>
                    <a:lstStyle/>
                    <a:p>
                      <a:pPr marL="0" marR="0" lvl="0" indent="0" algn="l" rtl="0">
                        <a:lnSpc>
                          <a:spcPct val="115000"/>
                        </a:lnSpc>
                        <a:spcBef>
                          <a:spcPts val="0"/>
                        </a:spcBef>
                        <a:spcAft>
                          <a:spcPts val="0"/>
                        </a:spcAft>
                        <a:buClr>
                          <a:srgbClr val="000000"/>
                        </a:buClr>
                        <a:buSzPts val="1200"/>
                        <a:buFont typeface="Arial"/>
                        <a:buNone/>
                      </a:pPr>
                      <a:r>
                        <a:rPr lang="en-US" sz="1200" dirty="0">
                          <a:latin typeface="Times New Roman" panose="02020603050405020304" pitchFamily="18" charset="0"/>
                          <a:cs typeface="Times New Roman" panose="02020603050405020304" pitchFamily="18" charset="0"/>
                          <a:sym typeface="Libre Franklin"/>
                        </a:rPr>
                        <a:t>Improved and mutated path planning approach for mobile robots</a:t>
                      </a:r>
                      <a:endParaRPr sz="1200" dirty="0">
                        <a:latin typeface="Times New Roman" panose="02020603050405020304" pitchFamily="18" charset="0"/>
                        <a:cs typeface="Times New Roman" panose="02020603050405020304" pitchFamily="18" charset="0"/>
                        <a:sym typeface="Libre Franklin"/>
                      </a:endParaRPr>
                    </a:p>
                  </a:txBody>
                  <a:tcPr marL="91450" marR="91450" marT="45725" marB="45725"/>
                </a:tc>
                <a:extLst>
                  <a:ext uri="{0D108BD9-81ED-4DB2-BD59-A6C34878D82A}">
                    <a16:rowId xmlns:a16="http://schemas.microsoft.com/office/drawing/2014/main" val="10002"/>
                  </a:ext>
                </a:extLst>
              </a:tr>
              <a:tr h="934076">
                <a:tc>
                  <a:txBody>
                    <a:bodyPr/>
                    <a:lstStyle/>
                    <a:p>
                      <a:pPr algn="ctr"/>
                      <a:endParaRPr lang="en-US" sz="1400" b="1" dirty="0"/>
                    </a:p>
                    <a:p>
                      <a:pPr algn="ctr"/>
                      <a:r>
                        <a:rPr lang="en-US" sz="1400" b="1" dirty="0"/>
                        <a:t>7.</a:t>
                      </a:r>
                      <a:endParaRPr lang="en-US" sz="1400" b="1" dirty="0">
                        <a:latin typeface="Times New Roman" panose="02020603050405020304" pitchFamily="18" charset="0"/>
                        <a:cs typeface="Times New Roman" panose="02020603050405020304" pitchFamily="18" charset="0"/>
                      </a:endParaRPr>
                    </a:p>
                  </a:txBody>
                  <a:tcPr/>
                </a:tc>
                <a:tc>
                  <a:txBody>
                    <a:bodyPr/>
                    <a:lstStyle/>
                    <a:p>
                      <a:pPr marL="0" marR="0" lvl="0" indent="0" algn="l" rtl="0">
                        <a:lnSpc>
                          <a:spcPct val="115000"/>
                        </a:lnSpc>
                        <a:spcBef>
                          <a:spcPts val="0"/>
                        </a:spcBef>
                        <a:spcAft>
                          <a:spcPts val="0"/>
                        </a:spcAft>
                        <a:buClr>
                          <a:schemeClr val="dk1"/>
                        </a:buClr>
                        <a:buSzPts val="1100"/>
                        <a:buFont typeface="Arial"/>
                        <a:buNone/>
                      </a:pPr>
                      <a:r>
                        <a:rPr lang="en-US" sz="1200" u="none" strike="noStrike" cap="none" dirty="0">
                          <a:solidFill>
                            <a:schemeClr val="dk1"/>
                          </a:solidFill>
                          <a:sym typeface="Libre Franklin"/>
                        </a:rPr>
                        <a:t>Mark Pfeiffer, Michael Schaeuble, Juan Nieto, Roland Siegwart and Cesar Cadena</a:t>
                      </a:r>
                      <a:endParaRPr sz="1200" u="none" strike="noStrike" cap="none" dirty="0">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l" rtl="0">
                        <a:lnSpc>
                          <a:spcPct val="115000"/>
                        </a:lnSpc>
                        <a:spcBef>
                          <a:spcPts val="0"/>
                        </a:spcBef>
                        <a:spcAft>
                          <a:spcPts val="0"/>
                        </a:spcAft>
                        <a:buClr>
                          <a:schemeClr val="dk1"/>
                        </a:buClr>
                        <a:buSzPts val="1100"/>
                        <a:buFont typeface="Arial"/>
                        <a:buNone/>
                      </a:pPr>
                      <a:r>
                        <a:rPr lang="en-US" sz="1200" u="none" strike="noStrike" cap="none" dirty="0">
                          <a:solidFill>
                            <a:schemeClr val="dk1"/>
                          </a:solidFill>
                          <a:sym typeface="Libre Franklin"/>
                        </a:rPr>
                        <a:t>From Perception to Decision: A </a:t>
                      </a:r>
                      <a:r>
                        <a:rPr lang="en-US" sz="1200" u="none" strike="noStrike" cap="none" dirty="0" err="1">
                          <a:solidFill>
                            <a:schemeClr val="dk1"/>
                          </a:solidFill>
                          <a:sym typeface="Libre Franklin"/>
                        </a:rPr>
                        <a:t>Data-driven</a:t>
                      </a:r>
                      <a:r>
                        <a:rPr lang="en-US" sz="1200" u="none" strike="noStrike" cap="none" dirty="0">
                          <a:solidFill>
                            <a:schemeClr val="dk1"/>
                          </a:solidFill>
                          <a:sym typeface="Libre Franklin"/>
                        </a:rPr>
                        <a:t> Approach to End-to-end Motion Planning for Autonomous Ground Robots</a:t>
                      </a:r>
                      <a:endParaRPr sz="1200" u="none" strike="noStrike" cap="none" dirty="0">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l" rtl="0">
                        <a:lnSpc>
                          <a:spcPct val="115000"/>
                        </a:lnSpc>
                        <a:spcBef>
                          <a:spcPts val="0"/>
                        </a:spcBef>
                        <a:spcAft>
                          <a:spcPts val="0"/>
                        </a:spcAft>
                        <a:buClr>
                          <a:srgbClr val="000000"/>
                        </a:buClr>
                        <a:buSzPts val="1200"/>
                        <a:buFont typeface="Arial"/>
                        <a:buNone/>
                      </a:pPr>
                      <a:r>
                        <a:rPr lang="en-US" sz="1200" u="none" strike="noStrike" cap="none" dirty="0">
                          <a:sym typeface="Libre Franklin"/>
                        </a:rPr>
                        <a:t>2017 IEEE International Conference on Robotics and Automation (ICRA) Singapore, May 29 - June 3, 2017</a:t>
                      </a:r>
                      <a:endParaRPr sz="14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just" rtl="0">
                        <a:lnSpc>
                          <a:spcPct val="115000"/>
                        </a:lnSpc>
                        <a:spcBef>
                          <a:spcPts val="0"/>
                        </a:spcBef>
                        <a:spcAft>
                          <a:spcPts val="0"/>
                        </a:spcAft>
                        <a:buClr>
                          <a:schemeClr val="dk1"/>
                        </a:buClr>
                        <a:buSzPts val="1100"/>
                        <a:buFont typeface="Arial"/>
                        <a:buNone/>
                      </a:pPr>
                      <a:r>
                        <a:rPr lang="en-US" sz="1200" u="none" strike="noStrike" cap="none" dirty="0">
                          <a:latin typeface="Times New Roman" panose="02020603050405020304" pitchFamily="18" charset="0"/>
                          <a:ea typeface="Libre Franklin"/>
                          <a:cs typeface="Times New Roman" panose="02020603050405020304" pitchFamily="18" charset="0"/>
                          <a:sym typeface="Libre Franklin"/>
                        </a:rPr>
                        <a:t>able to learn the complex mapping from raw 2D-laser range findings and a target position to the required steering commands for the robot.</a:t>
                      </a:r>
                      <a:endParaRPr sz="1200" u="none" strike="noStrike" cap="none" dirty="0">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just" rtl="0">
                        <a:lnSpc>
                          <a:spcPct val="115000"/>
                        </a:lnSpc>
                        <a:spcBef>
                          <a:spcPts val="0"/>
                        </a:spcBef>
                        <a:spcAft>
                          <a:spcPts val="0"/>
                        </a:spcAft>
                        <a:buClr>
                          <a:schemeClr val="dk1"/>
                        </a:buClr>
                        <a:buSzPts val="1100"/>
                        <a:buFont typeface="Arial"/>
                        <a:buNone/>
                      </a:pPr>
                      <a:r>
                        <a:rPr lang="en-US" sz="1200" u="none" strike="noStrike" cap="none" dirty="0">
                          <a:latin typeface="Times New Roman" panose="02020603050405020304" pitchFamily="18" charset="0"/>
                          <a:ea typeface="Libre Franklin"/>
                          <a:cs typeface="Times New Roman" panose="02020603050405020304" pitchFamily="18" charset="0"/>
                          <a:sym typeface="Libre Franklin"/>
                        </a:rPr>
                        <a:t>The mobile robot model has a great reaction time for sudden changes in the environment which helps it in the dynamic environment</a:t>
                      </a:r>
                      <a:endParaRPr sz="1200" u="none" strike="noStrike" cap="none" dirty="0">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extLst>
                  <a:ext uri="{0D108BD9-81ED-4DB2-BD59-A6C34878D82A}">
                    <a16:rowId xmlns:a16="http://schemas.microsoft.com/office/drawing/2014/main" val="10003"/>
                  </a:ext>
                </a:extLst>
              </a:tr>
              <a:tr h="487550">
                <a:tc>
                  <a:txBody>
                    <a:bodyPr/>
                    <a:lstStyle/>
                    <a:p>
                      <a:pPr algn="ctr"/>
                      <a:endParaRPr lang="en-US" sz="1400" b="1" dirty="0"/>
                    </a:p>
                    <a:p>
                      <a:pPr algn="ctr"/>
                      <a:r>
                        <a:rPr lang="en-US" sz="1400" b="1" dirty="0"/>
                        <a:t>8.</a:t>
                      </a:r>
                      <a:endParaRPr lang="en-US" sz="1400" b="1" dirty="0">
                        <a:latin typeface="Times New Roman" panose="02020603050405020304" pitchFamily="18" charset="0"/>
                        <a:cs typeface="Times New Roman" panose="02020603050405020304" pitchFamily="18" charset="0"/>
                      </a:endParaRPr>
                    </a:p>
                  </a:txBody>
                  <a:tcPr/>
                </a:tc>
                <a:tc>
                  <a:txBody>
                    <a:bodyPr/>
                    <a:lstStyle/>
                    <a:p>
                      <a:pPr marL="0" marR="0" lvl="0" indent="0" algn="l" rtl="0">
                        <a:lnSpc>
                          <a:spcPct val="115000"/>
                        </a:lnSpc>
                        <a:spcBef>
                          <a:spcPts val="0"/>
                        </a:spcBef>
                        <a:spcAft>
                          <a:spcPts val="0"/>
                        </a:spcAft>
                        <a:buClr>
                          <a:srgbClr val="000000"/>
                        </a:buClr>
                        <a:buSzPts val="1200"/>
                        <a:buFont typeface="Arial"/>
                        <a:buNone/>
                      </a:pPr>
                      <a:r>
                        <a:rPr lang="en-IN" sz="1200" u="none" strike="noStrike" cap="none" dirty="0" err="1">
                          <a:sym typeface="Libre Franklin"/>
                        </a:rPr>
                        <a:t>Chaymaa</a:t>
                      </a:r>
                      <a:r>
                        <a:rPr lang="en-IN" sz="1200" u="none" strike="noStrike" cap="none" dirty="0">
                          <a:sym typeface="Libre Franklin"/>
                        </a:rPr>
                        <a:t> </a:t>
                      </a:r>
                      <a:r>
                        <a:rPr lang="en-IN" sz="1200" u="none" strike="noStrike" cap="none" dirty="0" err="1">
                          <a:sym typeface="Libre Franklin"/>
                        </a:rPr>
                        <a:t>Lamini</a:t>
                      </a:r>
                      <a:r>
                        <a:rPr lang="en-IN" sz="1200" u="none" strike="noStrike" cap="none" dirty="0">
                          <a:sym typeface="Libre Franklin"/>
                        </a:rPr>
                        <a:t>, Said </a:t>
                      </a:r>
                      <a:r>
                        <a:rPr lang="en-IN" sz="1200" u="none" strike="noStrike" cap="none" dirty="0" err="1">
                          <a:sym typeface="Libre Franklin"/>
                        </a:rPr>
                        <a:t>Benhlima</a:t>
                      </a:r>
                      <a:r>
                        <a:rPr lang="en-IN" sz="1200" u="none" strike="noStrike" cap="none" dirty="0">
                          <a:sym typeface="Libre Franklin"/>
                        </a:rPr>
                        <a:t> and Ali </a:t>
                      </a:r>
                      <a:r>
                        <a:rPr lang="en-IN" sz="1200" u="none" strike="noStrike" cap="none" dirty="0" err="1">
                          <a:sym typeface="Libre Franklin"/>
                        </a:rPr>
                        <a:t>Elbekri</a:t>
                      </a:r>
                      <a:endParaRPr lang="en-IN" sz="14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15000"/>
                        </a:lnSpc>
                        <a:spcBef>
                          <a:spcPts val="0"/>
                        </a:spcBef>
                        <a:spcAft>
                          <a:spcPts val="0"/>
                        </a:spcAft>
                        <a:buClr>
                          <a:srgbClr val="000000"/>
                        </a:buClr>
                        <a:buSzPts val="1200"/>
                        <a:buFont typeface="Arial"/>
                        <a:buNone/>
                      </a:pPr>
                      <a:r>
                        <a:rPr lang="en-US" sz="1200" u="none" strike="noStrike" cap="none" dirty="0">
                          <a:sym typeface="Libre Franklin"/>
                        </a:rPr>
                        <a:t>Genetic Algorithm Based Approach for Autonomous Mobile Robot Path Planning</a:t>
                      </a:r>
                      <a:endParaRPr sz="14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15000"/>
                        </a:lnSpc>
                        <a:spcBef>
                          <a:spcPts val="0"/>
                        </a:spcBef>
                        <a:spcAft>
                          <a:spcPts val="0"/>
                        </a:spcAft>
                        <a:buClr>
                          <a:srgbClr val="000000"/>
                        </a:buClr>
                        <a:buSzPts val="1200"/>
                        <a:buFont typeface="Arial"/>
                        <a:buNone/>
                      </a:pPr>
                      <a:r>
                        <a:rPr lang="en-US" sz="1200" u="none" strike="noStrike" cap="none" dirty="0">
                          <a:sym typeface="Libre Franklin"/>
                        </a:rPr>
                        <a:t>The First International Conference On Intelligent Computing in Data Sciences</a:t>
                      </a:r>
                      <a:endParaRPr sz="1200" u="none" strike="noStrike" cap="none" dirty="0">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l" rtl="0">
                        <a:lnSpc>
                          <a:spcPct val="115000"/>
                        </a:lnSpc>
                        <a:spcBef>
                          <a:spcPts val="0"/>
                        </a:spcBef>
                        <a:spcAft>
                          <a:spcPts val="0"/>
                        </a:spcAft>
                        <a:buClr>
                          <a:srgbClr val="000000"/>
                        </a:buClr>
                        <a:buSzPts val="1200"/>
                        <a:buFont typeface="Arial"/>
                        <a:buNone/>
                      </a:pPr>
                      <a:r>
                        <a:rPr lang="en-US" sz="1400" u="none" strike="noStrike" cap="none" dirty="0">
                          <a:latin typeface="Times New Roman" panose="02020603050405020304" pitchFamily="18" charset="0"/>
                          <a:cs typeface="Times New Roman" panose="02020603050405020304" pitchFamily="18" charset="0"/>
                        </a:rPr>
                        <a:t>optimization problem which consists in finding a valid and feasible path</a:t>
                      </a:r>
                    </a:p>
                    <a:p>
                      <a:pPr marL="0" marR="0" lvl="0" indent="0" algn="l" rtl="0">
                        <a:lnSpc>
                          <a:spcPct val="115000"/>
                        </a:lnSpc>
                        <a:spcBef>
                          <a:spcPts val="0"/>
                        </a:spcBef>
                        <a:spcAft>
                          <a:spcPts val="0"/>
                        </a:spcAft>
                        <a:buClr>
                          <a:srgbClr val="000000"/>
                        </a:buClr>
                        <a:buSzPts val="1200"/>
                        <a:buFont typeface="Arial"/>
                        <a:buNone/>
                      </a:pPr>
                      <a:r>
                        <a:rPr lang="en-US" sz="1400" u="none" strike="noStrike" cap="none" dirty="0">
                          <a:latin typeface="Times New Roman" panose="02020603050405020304" pitchFamily="18" charset="0"/>
                          <a:cs typeface="Times New Roman" panose="02020603050405020304" pitchFamily="18" charset="0"/>
                        </a:rPr>
                        <a:t>between two positions</a:t>
                      </a:r>
                      <a:endParaRPr sz="14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15000"/>
                        </a:lnSpc>
                        <a:spcBef>
                          <a:spcPts val="0"/>
                        </a:spcBef>
                        <a:spcAft>
                          <a:spcPts val="0"/>
                        </a:spcAft>
                        <a:buClr>
                          <a:srgbClr val="000000"/>
                        </a:buClr>
                        <a:buSzPts val="1200"/>
                        <a:buFont typeface="Arial"/>
                        <a:buNone/>
                      </a:pPr>
                      <a:r>
                        <a:rPr lang="en-US" sz="1400" u="none" strike="noStrike" cap="none" dirty="0">
                          <a:latin typeface="Times New Roman" panose="02020603050405020304" pitchFamily="18" charset="0"/>
                          <a:cs typeface="Times New Roman" panose="02020603050405020304" pitchFamily="18" charset="0"/>
                        </a:rPr>
                        <a:t>Improvement of the basic Dijkstra and A* search approach to genetic algorithm</a:t>
                      </a:r>
                      <a:endParaRPr sz="1400" u="none" strike="noStrike" cap="none" dirty="0">
                        <a:latin typeface="Times New Roman" panose="02020603050405020304" pitchFamily="18" charset="0"/>
                        <a:cs typeface="Times New Roman" panose="02020603050405020304" pitchFamily="18" charset="0"/>
                      </a:endParaRPr>
                    </a:p>
                  </a:txBody>
                  <a:tcPr marL="91450" marR="91450" marT="45725" marB="45725"/>
                </a:tc>
                <a:extLst>
                  <a:ext uri="{0D108BD9-81ED-4DB2-BD59-A6C34878D82A}">
                    <a16:rowId xmlns:a16="http://schemas.microsoft.com/office/drawing/2014/main" val="10004"/>
                  </a:ext>
                </a:extLst>
              </a:tr>
              <a:tr h="487550">
                <a:tc>
                  <a:txBody>
                    <a:bodyPr/>
                    <a:lstStyle/>
                    <a:p>
                      <a:pPr algn="ctr"/>
                      <a:r>
                        <a:rPr lang="en-US" sz="1400" b="1" dirty="0">
                          <a:latin typeface="Times New Roman" panose="02020603050405020304" pitchFamily="18" charset="0"/>
                          <a:cs typeface="Times New Roman" panose="02020603050405020304" pitchFamily="18" charset="0"/>
                        </a:rPr>
                        <a:t>9.</a:t>
                      </a:r>
                    </a:p>
                  </a:txBody>
                  <a:tcPr/>
                </a:tc>
                <a:tc>
                  <a:txBody>
                    <a:bodyPr/>
                    <a:lstStyle/>
                    <a:p>
                      <a:pPr marL="0" marR="0" lvl="0" indent="0" algn="l" rtl="0">
                        <a:lnSpc>
                          <a:spcPct val="115000"/>
                        </a:lnSpc>
                        <a:spcBef>
                          <a:spcPts val="0"/>
                        </a:spcBef>
                        <a:spcAft>
                          <a:spcPts val="0"/>
                        </a:spcAft>
                        <a:buClr>
                          <a:srgbClr val="000000"/>
                        </a:buClr>
                        <a:buSzPts val="1200"/>
                        <a:buFont typeface="Arial"/>
                        <a:buNone/>
                      </a:pPr>
                      <a:r>
                        <a:rPr lang="en-IN" sz="1200" i="0" u="none" strike="noStrike" cap="none" dirty="0">
                          <a:latin typeface="+mj-lt"/>
                          <a:cs typeface="Times New Roman" panose="02020603050405020304" pitchFamily="18" charset="0"/>
                        </a:rPr>
                        <a:t>Ricardo Tellez</a:t>
                      </a:r>
                      <a:endParaRPr sz="1200" i="0" u="none" strike="noStrike" cap="none" dirty="0">
                        <a:latin typeface="+mj-lt"/>
                        <a:cs typeface="Times New Roman" panose="02020603050405020304" pitchFamily="18" charset="0"/>
                      </a:endParaRPr>
                    </a:p>
                  </a:txBody>
                  <a:tcPr marL="91450" marR="91450" marT="45725" marB="45725"/>
                </a:tc>
                <a:tc>
                  <a:txBody>
                    <a:bodyPr/>
                    <a:lstStyle/>
                    <a:p>
                      <a:pPr marL="0" marR="0" lvl="0" indent="0" algn="l" rtl="0">
                        <a:lnSpc>
                          <a:spcPct val="115000"/>
                        </a:lnSpc>
                        <a:spcBef>
                          <a:spcPts val="0"/>
                        </a:spcBef>
                        <a:spcAft>
                          <a:spcPts val="0"/>
                        </a:spcAft>
                        <a:buClr>
                          <a:srgbClr val="000000"/>
                        </a:buClr>
                        <a:buSzPts val="1200"/>
                        <a:buFont typeface="Arial"/>
                        <a:buNone/>
                      </a:pPr>
                      <a:r>
                        <a:rPr lang="en-US" sz="1200" u="none" strike="noStrike" cap="none" dirty="0">
                          <a:latin typeface="+mj-lt"/>
                          <a:cs typeface="Times New Roman" panose="02020603050405020304" pitchFamily="18" charset="0"/>
                        </a:rPr>
                        <a:t>The ROS Development by Construct – Path Planning</a:t>
                      </a:r>
                      <a:endParaRPr sz="1200" u="none" strike="noStrike" cap="none" dirty="0">
                        <a:latin typeface="+mj-lt"/>
                        <a:cs typeface="Times New Roman" panose="02020603050405020304" pitchFamily="18" charset="0"/>
                      </a:endParaRPr>
                    </a:p>
                  </a:txBody>
                  <a:tcPr marL="91450" marR="91450" marT="45725" marB="45725"/>
                </a:tc>
                <a:tc>
                  <a:txBody>
                    <a:bodyPr/>
                    <a:lstStyle/>
                    <a:p>
                      <a:pPr marL="0" marR="0" lvl="0" indent="0" algn="l" rtl="0">
                        <a:lnSpc>
                          <a:spcPct val="115000"/>
                        </a:lnSpc>
                        <a:spcBef>
                          <a:spcPts val="0"/>
                        </a:spcBef>
                        <a:spcAft>
                          <a:spcPts val="0"/>
                        </a:spcAft>
                        <a:buClr>
                          <a:srgbClr val="000000"/>
                        </a:buClr>
                        <a:buSzPts val="1200"/>
                        <a:buFont typeface="Arial"/>
                        <a:buNone/>
                      </a:pPr>
                      <a:r>
                        <a:rPr lang="en-US" sz="1200" u="none" strike="noStrike" cap="none" dirty="0" err="1">
                          <a:latin typeface="Times New Roman" panose="02020603050405020304" pitchFamily="18" charset="0"/>
                          <a:ea typeface="Libre Franklin"/>
                          <a:cs typeface="Times New Roman" panose="02020603050405020304" pitchFamily="18" charset="0"/>
                          <a:sym typeface="Libre Franklin"/>
                        </a:rPr>
                        <a:t>rds</a:t>
                      </a:r>
                      <a:r>
                        <a:rPr lang="en-US" sz="1200" u="none" strike="noStrike" cap="none" dirty="0">
                          <a:latin typeface="Times New Roman" panose="02020603050405020304" pitchFamily="18" charset="0"/>
                          <a:ea typeface="Libre Franklin"/>
                          <a:cs typeface="Times New Roman" panose="02020603050405020304" pitchFamily="18" charset="0"/>
                          <a:sym typeface="Libre Franklin"/>
                        </a:rPr>
                        <a:t> the construction website blog</a:t>
                      </a:r>
                      <a:endParaRPr sz="1200" u="none" strike="noStrike" cap="none" dirty="0">
                        <a:latin typeface="Times New Roman" panose="02020603050405020304" pitchFamily="18" charset="0"/>
                        <a:ea typeface="Libre Franklin"/>
                        <a:cs typeface="Times New Roman" panose="02020603050405020304" pitchFamily="18" charset="0"/>
                        <a:sym typeface="Libre Franklin"/>
                      </a:endParaRPr>
                    </a:p>
                  </a:txBody>
                  <a:tcPr marL="91450" marR="91450" marT="45725" marB="45725"/>
                </a:tc>
                <a:tc>
                  <a:txBody>
                    <a:bodyPr/>
                    <a:lstStyle/>
                    <a:p>
                      <a:pPr marL="0" marR="0" lvl="0" indent="0" algn="l" rtl="0">
                        <a:lnSpc>
                          <a:spcPct val="115000"/>
                        </a:lnSpc>
                        <a:spcBef>
                          <a:spcPts val="0"/>
                        </a:spcBef>
                        <a:spcAft>
                          <a:spcPts val="0"/>
                        </a:spcAft>
                        <a:buClr>
                          <a:srgbClr val="000000"/>
                        </a:buClr>
                        <a:buSzPts val="1200"/>
                        <a:buFont typeface="Arial"/>
                        <a:buNone/>
                      </a:pPr>
                      <a:r>
                        <a:rPr lang="en-US" sz="1400" u="none" strike="noStrike" cap="none" dirty="0">
                          <a:latin typeface="Times New Roman" panose="02020603050405020304" pitchFamily="18" charset="0"/>
                          <a:cs typeface="Times New Roman" panose="02020603050405020304" pitchFamily="18" charset="0"/>
                        </a:rPr>
                        <a:t>Implementation of different path planning algorithms like Dijkstra, RRT and A* in simulated environments.</a:t>
                      </a:r>
                      <a:endParaRPr sz="14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15000"/>
                        </a:lnSpc>
                        <a:spcBef>
                          <a:spcPts val="0"/>
                        </a:spcBef>
                        <a:spcAft>
                          <a:spcPts val="0"/>
                        </a:spcAft>
                        <a:buClr>
                          <a:srgbClr val="000000"/>
                        </a:buClr>
                        <a:buSzPts val="1200"/>
                        <a:buFont typeface="Arial"/>
                        <a:buNone/>
                      </a:pPr>
                      <a:r>
                        <a:rPr lang="en-US" sz="1400" u="none" strike="noStrike" cap="none" dirty="0">
                          <a:latin typeface="Times New Roman" panose="02020603050405020304" pitchFamily="18" charset="0"/>
                          <a:cs typeface="Times New Roman" panose="02020603050405020304" pitchFamily="18" charset="0"/>
                        </a:rPr>
                        <a:t>Comparison and improvements and applications of each kinds of path planning algorithm and visualization of its behavior using simulators.</a:t>
                      </a:r>
                      <a:endParaRPr sz="1400" u="none" strike="noStrike" cap="none" dirty="0">
                        <a:latin typeface="Times New Roman" panose="02020603050405020304" pitchFamily="18" charset="0"/>
                        <a:cs typeface="Times New Roman" panose="02020603050405020304" pitchFamily="18" charset="0"/>
                      </a:endParaRPr>
                    </a:p>
                  </a:txBody>
                  <a:tcPr marL="91450" marR="91450" marT="45725" marB="45725"/>
                </a:tc>
                <a:extLst>
                  <a:ext uri="{0D108BD9-81ED-4DB2-BD59-A6C34878D82A}">
                    <a16:rowId xmlns:a16="http://schemas.microsoft.com/office/drawing/2014/main" val="214486765"/>
                  </a:ext>
                </a:extLst>
              </a:tr>
            </a:tbl>
          </a:graphicData>
        </a:graphic>
      </p:graphicFrame>
    </p:spTree>
    <p:extLst>
      <p:ext uri="{BB962C8B-B14F-4D97-AF65-F5344CB8AC3E}">
        <p14:creationId xmlns:p14="http://schemas.microsoft.com/office/powerpoint/2010/main" val="27863689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3F64426-91CF-A25B-D329-A4C8E1B5EC74}"/>
              </a:ext>
            </a:extLst>
          </p:cNvPr>
          <p:cNvSpPr txBox="1"/>
          <p:nvPr/>
        </p:nvSpPr>
        <p:spPr>
          <a:xfrm>
            <a:off x="359596" y="369870"/>
            <a:ext cx="11332395" cy="646331"/>
          </a:xfrm>
          <a:prstGeom prst="rect">
            <a:avLst/>
          </a:prstGeom>
          <a:noFill/>
        </p:spPr>
        <p:txBody>
          <a:bodyPr wrap="square" rtlCol="0">
            <a:spAutoFit/>
          </a:bodyPr>
          <a:lstStyle/>
          <a:p>
            <a:pPr algn="ctr"/>
            <a:r>
              <a:rPr lang="en-US" sz="3600" dirty="0"/>
              <a:t>Objective</a:t>
            </a:r>
            <a:endParaRPr lang="en-IN" sz="3600" dirty="0"/>
          </a:p>
        </p:txBody>
      </p:sp>
      <p:sp>
        <p:nvSpPr>
          <p:cNvPr id="5" name="TextBox 4">
            <a:extLst>
              <a:ext uri="{FF2B5EF4-FFF2-40B4-BE49-F238E27FC236}">
                <a16:creationId xmlns:a16="http://schemas.microsoft.com/office/drawing/2014/main" id="{E6D8CE78-F9BD-0F3E-20CE-4E23CF52C14C}"/>
              </a:ext>
            </a:extLst>
          </p:cNvPr>
          <p:cNvSpPr txBox="1"/>
          <p:nvPr/>
        </p:nvSpPr>
        <p:spPr>
          <a:xfrm>
            <a:off x="359596" y="1150706"/>
            <a:ext cx="11527604" cy="586468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First, to create an environment and map for the simulations filled with obstacles of different shapes and sizes and testing of the path planning algorithms.</a:t>
            </a:r>
          </a:p>
          <a:p>
            <a:pPr marL="285750" indent="-285750">
              <a:lnSpc>
                <a:spcPct val="150000"/>
              </a:lnSpc>
              <a:buFont typeface="Arial" panose="020B0604020202020204" pitchFamily="34" charset="0"/>
              <a:buChar char="•"/>
            </a:pPr>
            <a:r>
              <a:rPr lang="en-IN" dirty="0"/>
              <a:t>The second step is to use an existing simulation of a kabuki turtle Bot in that environment.</a:t>
            </a:r>
          </a:p>
          <a:p>
            <a:pPr marL="285750" indent="-285750">
              <a:lnSpc>
                <a:spcPct val="150000"/>
              </a:lnSpc>
              <a:buFont typeface="Arial" panose="020B0604020202020204" pitchFamily="34" charset="0"/>
              <a:buChar char="•"/>
            </a:pPr>
            <a:r>
              <a:rPr lang="en-IN" dirty="0"/>
              <a:t>Then this robot is needed to be programmed so that it can move around the map avoiding the obstacles and in it using its laser scanners.</a:t>
            </a:r>
          </a:p>
          <a:p>
            <a:pPr marL="285750" indent="-285750">
              <a:lnSpc>
                <a:spcPct val="150000"/>
              </a:lnSpc>
              <a:buFont typeface="Arial" panose="020B0604020202020204" pitchFamily="34" charset="0"/>
              <a:buChar char="•"/>
            </a:pPr>
            <a:r>
              <a:rPr lang="en-IN" dirty="0"/>
              <a:t>After testing the robot will be ready to move in any environment using path-planning.</a:t>
            </a:r>
          </a:p>
          <a:p>
            <a:pPr marL="285750" indent="-285750">
              <a:lnSpc>
                <a:spcPct val="150000"/>
              </a:lnSpc>
              <a:buFont typeface="Arial" panose="020B0604020202020204" pitchFamily="34" charset="0"/>
              <a:buChar char="•"/>
            </a:pPr>
            <a:r>
              <a:rPr lang="en-IN" dirty="0"/>
              <a:t>Finally, to study and implement five different kinds of algorithms and to visualize them using simulation tools. </a:t>
            </a:r>
          </a:p>
          <a:p>
            <a:pPr marL="285750" indent="-285750">
              <a:lnSpc>
                <a:spcPct val="150000"/>
              </a:lnSpc>
              <a:buFont typeface="Arial" panose="020B0604020202020204" pitchFamily="34" charset="0"/>
              <a:buChar char="•"/>
            </a:pPr>
            <a:r>
              <a:rPr lang="en-IN" dirty="0"/>
              <a:t>The algorithms to be used for path planning are-</a:t>
            </a:r>
          </a:p>
          <a:p>
            <a:pPr marL="742950" lvl="1" indent="-285750">
              <a:lnSpc>
                <a:spcPct val="150000"/>
              </a:lnSpc>
              <a:buFont typeface="Wingdings" panose="05000000000000000000" pitchFamily="2" charset="2"/>
              <a:buChar char="Ø"/>
            </a:pPr>
            <a:r>
              <a:rPr lang="en-IN" dirty="0"/>
              <a:t>The Dijkstra Algorithm</a:t>
            </a:r>
          </a:p>
          <a:p>
            <a:pPr marL="742950" lvl="1" indent="-285750">
              <a:lnSpc>
                <a:spcPct val="150000"/>
              </a:lnSpc>
              <a:buFont typeface="Wingdings" panose="05000000000000000000" pitchFamily="2" charset="2"/>
              <a:buChar char="Ø"/>
            </a:pPr>
            <a:r>
              <a:rPr lang="en-IN" dirty="0"/>
              <a:t>The Best Fast Search Algorithm</a:t>
            </a:r>
          </a:p>
          <a:p>
            <a:pPr marL="742950" lvl="1" indent="-285750">
              <a:lnSpc>
                <a:spcPct val="150000"/>
              </a:lnSpc>
              <a:buFont typeface="Wingdings" panose="05000000000000000000" pitchFamily="2" charset="2"/>
              <a:buChar char="Ø"/>
            </a:pPr>
            <a:r>
              <a:rPr lang="en-IN" dirty="0"/>
              <a:t>A* Search Algorithm</a:t>
            </a:r>
          </a:p>
          <a:p>
            <a:pPr marL="742950" lvl="1" indent="-285750">
              <a:lnSpc>
                <a:spcPct val="150000"/>
              </a:lnSpc>
              <a:buFont typeface="Wingdings" panose="05000000000000000000" pitchFamily="2" charset="2"/>
              <a:buChar char="Ø"/>
            </a:pPr>
            <a:r>
              <a:rPr lang="en-IN" dirty="0"/>
              <a:t>Rapid-Exploring Random Tree</a:t>
            </a:r>
          </a:p>
          <a:p>
            <a:pPr marL="742950" lvl="1" indent="-285750">
              <a:lnSpc>
                <a:spcPct val="150000"/>
              </a:lnSpc>
              <a:buFont typeface="Wingdings" panose="05000000000000000000" pitchFamily="2" charset="2"/>
              <a:buChar char="Ø"/>
            </a:pPr>
            <a:r>
              <a:rPr lang="en-IN" dirty="0"/>
              <a:t>Artificial Potential Field Algorithm</a:t>
            </a:r>
          </a:p>
          <a:p>
            <a:pPr marL="742950" lvl="1" indent="-285750">
              <a:lnSpc>
                <a:spcPct val="150000"/>
              </a:lnSpc>
              <a:buFont typeface="Wingdings" panose="05000000000000000000" pitchFamily="2" charset="2"/>
              <a:buChar char="Ø"/>
            </a:pPr>
            <a:endParaRPr lang="en-IN" dirty="0"/>
          </a:p>
        </p:txBody>
      </p:sp>
    </p:spTree>
    <p:extLst>
      <p:ext uri="{BB962C8B-B14F-4D97-AF65-F5344CB8AC3E}">
        <p14:creationId xmlns:p14="http://schemas.microsoft.com/office/powerpoint/2010/main" val="20293730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73E06CB-07D4-9472-7DD9-553D9D392F01}"/>
              </a:ext>
            </a:extLst>
          </p:cNvPr>
          <p:cNvSpPr txBox="1"/>
          <p:nvPr/>
        </p:nvSpPr>
        <p:spPr>
          <a:xfrm>
            <a:off x="534256" y="359596"/>
            <a:ext cx="11322122" cy="584775"/>
          </a:xfrm>
          <a:prstGeom prst="rect">
            <a:avLst/>
          </a:prstGeom>
          <a:noFill/>
        </p:spPr>
        <p:txBody>
          <a:bodyPr wrap="square" rtlCol="0">
            <a:spAutoFit/>
          </a:bodyPr>
          <a:lstStyle/>
          <a:p>
            <a:pPr algn="ctr"/>
            <a:r>
              <a:rPr lang="en-US" sz="3200" dirty="0"/>
              <a:t>Software Details</a:t>
            </a:r>
            <a:endParaRPr lang="en-IN" sz="3200" dirty="0"/>
          </a:p>
        </p:txBody>
      </p:sp>
      <p:sp>
        <p:nvSpPr>
          <p:cNvPr id="5" name="TextBox 4">
            <a:extLst>
              <a:ext uri="{FF2B5EF4-FFF2-40B4-BE49-F238E27FC236}">
                <a16:creationId xmlns:a16="http://schemas.microsoft.com/office/drawing/2014/main" id="{4DE571AC-298D-B114-AB61-74822A820000}"/>
              </a:ext>
            </a:extLst>
          </p:cNvPr>
          <p:cNvSpPr txBox="1"/>
          <p:nvPr/>
        </p:nvSpPr>
        <p:spPr>
          <a:xfrm>
            <a:off x="534256" y="1232900"/>
            <a:ext cx="11322122" cy="224882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400" dirty="0"/>
              <a:t>Robot Operating System (ROS)</a:t>
            </a:r>
          </a:p>
          <a:p>
            <a:pPr marL="285750" indent="-285750">
              <a:lnSpc>
                <a:spcPct val="150000"/>
              </a:lnSpc>
              <a:buFont typeface="Arial" panose="020B0604020202020204" pitchFamily="34" charset="0"/>
              <a:buChar char="•"/>
            </a:pPr>
            <a:r>
              <a:rPr lang="en-IN" sz="2400" dirty="0"/>
              <a:t>Robot Development System – The construct</a:t>
            </a:r>
          </a:p>
          <a:p>
            <a:pPr marL="285750" indent="-285750">
              <a:lnSpc>
                <a:spcPct val="150000"/>
              </a:lnSpc>
              <a:buFont typeface="Arial" panose="020B0604020202020204" pitchFamily="34" charset="0"/>
              <a:buChar char="•"/>
            </a:pPr>
            <a:r>
              <a:rPr lang="en-IN" sz="2400" dirty="0"/>
              <a:t>RVIZ</a:t>
            </a:r>
          </a:p>
          <a:p>
            <a:pPr marL="285750" indent="-285750">
              <a:lnSpc>
                <a:spcPct val="150000"/>
              </a:lnSpc>
              <a:buFont typeface="Arial" panose="020B0604020202020204" pitchFamily="34" charset="0"/>
              <a:buChar char="•"/>
            </a:pPr>
            <a:r>
              <a:rPr lang="en-IN" sz="2400" dirty="0"/>
              <a:t>Gazebo simulation</a:t>
            </a:r>
          </a:p>
        </p:txBody>
      </p:sp>
      <p:pic>
        <p:nvPicPr>
          <p:cNvPr id="6" name="Picture 2" descr="TurtleBot 3 - ROBOTS: Your Guide to the World of Robotics">
            <a:extLst>
              <a:ext uri="{FF2B5EF4-FFF2-40B4-BE49-F238E27FC236}">
                <a16:creationId xmlns:a16="http://schemas.microsoft.com/office/drawing/2014/main" id="{30D3E2A1-1456-7C90-6BDB-0EA8C2D8BC43}"/>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100000" l="3200" r="100000"/>
                    </a14:imgEffect>
                  </a14:imgLayer>
                </a14:imgProps>
              </a:ext>
              <a:ext uri="{28A0092B-C50C-407E-A947-70E740481C1C}">
                <a14:useLocalDpi xmlns:a14="http://schemas.microsoft.com/office/drawing/2010/main" val="0"/>
              </a:ext>
            </a:extLst>
          </a:blip>
          <a:srcRect/>
          <a:stretch>
            <a:fillRect/>
          </a:stretch>
        </p:blipFill>
        <p:spPr bwMode="auto">
          <a:xfrm>
            <a:off x="6703235" y="2378959"/>
            <a:ext cx="3168204" cy="31682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13774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6C838A4-A1B6-BA7E-9DF4-7404760BC749}"/>
              </a:ext>
            </a:extLst>
          </p:cNvPr>
          <p:cNvSpPr txBox="1"/>
          <p:nvPr/>
        </p:nvSpPr>
        <p:spPr>
          <a:xfrm>
            <a:off x="349321" y="402039"/>
            <a:ext cx="11465960" cy="523220"/>
          </a:xfrm>
          <a:prstGeom prst="rect">
            <a:avLst/>
          </a:prstGeom>
          <a:noFill/>
        </p:spPr>
        <p:txBody>
          <a:bodyPr wrap="square" rtlCol="0">
            <a:spAutoFit/>
          </a:bodyPr>
          <a:lstStyle/>
          <a:p>
            <a:pPr algn="ctr"/>
            <a:r>
              <a:rPr lang="en-US" sz="2800" dirty="0"/>
              <a:t>Methodology</a:t>
            </a:r>
            <a:endParaRPr lang="en-IN" sz="2800" dirty="0"/>
          </a:p>
        </p:txBody>
      </p:sp>
      <p:sp>
        <p:nvSpPr>
          <p:cNvPr id="7" name="TextBox 6">
            <a:extLst>
              <a:ext uri="{FF2B5EF4-FFF2-40B4-BE49-F238E27FC236}">
                <a16:creationId xmlns:a16="http://schemas.microsoft.com/office/drawing/2014/main" id="{ABF94E5C-2BFD-8F89-4602-DE2C8F1C49F3}"/>
              </a:ext>
            </a:extLst>
          </p:cNvPr>
          <p:cNvSpPr txBox="1"/>
          <p:nvPr/>
        </p:nvSpPr>
        <p:spPr>
          <a:xfrm>
            <a:off x="395555" y="1119882"/>
            <a:ext cx="11373492" cy="4987519"/>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600" dirty="0"/>
              <a:t>First of all, a virtual environment filled with obstacles is created and a simulation of kabuki turtle-bot is placed in the environment.</a:t>
            </a:r>
          </a:p>
          <a:p>
            <a:pPr marL="285750" indent="-285750">
              <a:lnSpc>
                <a:spcPct val="150000"/>
              </a:lnSpc>
              <a:buFont typeface="Arial" panose="020B0604020202020204" pitchFamily="34" charset="0"/>
              <a:buChar char="•"/>
            </a:pPr>
            <a:r>
              <a:rPr lang="en-US" sz="1600" dirty="0"/>
              <a:t>The RVIZ and Gazebo simulation creates a 2D and 3D model map of the environment with the obstacles and the robot.</a:t>
            </a:r>
          </a:p>
          <a:p>
            <a:pPr marL="285750" indent="-285750">
              <a:lnSpc>
                <a:spcPct val="150000"/>
              </a:lnSpc>
              <a:buFont typeface="Arial" panose="020B0604020202020204" pitchFamily="34" charset="0"/>
              <a:buChar char="•"/>
            </a:pPr>
            <a:r>
              <a:rPr lang="en-US" sz="1600" dirty="0"/>
              <a:t>The robot is programmed using its laser scanners to avoid any type of obstacles on its way and move with a simultaneous speed in the whole map.</a:t>
            </a:r>
          </a:p>
          <a:p>
            <a:pPr marL="285750" indent="-285750">
              <a:lnSpc>
                <a:spcPct val="150000"/>
              </a:lnSpc>
              <a:buFont typeface="Arial" panose="020B0604020202020204" pitchFamily="34" charset="0"/>
              <a:buChar char="•"/>
            </a:pPr>
            <a:r>
              <a:rPr lang="en-US" sz="1600" dirty="0"/>
              <a:t>Once the simulation is completed successfully and the robot is able to move in the environment avoiding all the obstacles, it becomes ready to perform path-planning.</a:t>
            </a:r>
            <a:endParaRPr lang="en-IN" sz="1600" dirty="0"/>
          </a:p>
          <a:p>
            <a:pPr marL="285750" indent="-285750">
              <a:lnSpc>
                <a:spcPct val="150000"/>
              </a:lnSpc>
              <a:buFont typeface="Arial" panose="020B0604020202020204" pitchFamily="34" charset="0"/>
              <a:buChar char="•"/>
            </a:pPr>
            <a:r>
              <a:rPr lang="en-IN" sz="1600" dirty="0"/>
              <a:t>The path planning algorithms are implemented one by one to the robot to check the simulations and the results.</a:t>
            </a:r>
          </a:p>
          <a:p>
            <a:pPr marL="285750" indent="-285750">
              <a:lnSpc>
                <a:spcPct val="150000"/>
              </a:lnSpc>
              <a:buFont typeface="Arial" panose="020B0604020202020204" pitchFamily="34" charset="0"/>
              <a:buChar char="•"/>
            </a:pPr>
            <a:r>
              <a:rPr lang="en-IN" sz="1600" dirty="0"/>
              <a:t>First of all the robot gets to know its initial position in the environment. (It is considered that the robot knows its initial location)</a:t>
            </a:r>
          </a:p>
          <a:p>
            <a:pPr marL="285750" indent="-285750">
              <a:lnSpc>
                <a:spcPct val="150000"/>
              </a:lnSpc>
              <a:buFont typeface="Arial" panose="020B0604020202020204" pitchFamily="34" charset="0"/>
              <a:buChar char="•"/>
            </a:pPr>
            <a:r>
              <a:rPr lang="en-IN" sz="1600" dirty="0"/>
              <a:t>After that the desired goal location is defined by the user in the RVIZ simulation.</a:t>
            </a:r>
          </a:p>
          <a:p>
            <a:pPr marL="285750" indent="-285750">
              <a:lnSpc>
                <a:spcPct val="150000"/>
              </a:lnSpc>
              <a:buFont typeface="Arial" panose="020B0604020202020204" pitchFamily="34" charset="0"/>
              <a:buChar char="•"/>
            </a:pPr>
            <a:r>
              <a:rPr lang="en-IN" sz="1600" dirty="0"/>
              <a:t>The algorithms perform their respective methods to search the goal location from the initial position via grids of the generated map.</a:t>
            </a:r>
          </a:p>
          <a:p>
            <a:pPr marL="285750" indent="-285750">
              <a:lnSpc>
                <a:spcPct val="150000"/>
              </a:lnSpc>
              <a:buFont typeface="Arial" panose="020B0604020202020204" pitchFamily="34" charset="0"/>
              <a:buChar char="•"/>
            </a:pPr>
            <a:r>
              <a:rPr lang="en-IN" sz="1600" dirty="0"/>
              <a:t>Once the algorithm reaches the goal position it traces back its path according their algorithm to the starting point and generates the path</a:t>
            </a:r>
          </a:p>
          <a:p>
            <a:pPr marL="285750" indent="-285750">
              <a:lnSpc>
                <a:spcPct val="150000"/>
              </a:lnSpc>
              <a:buFont typeface="Arial" panose="020B0604020202020204" pitchFamily="34" charset="0"/>
              <a:buChar char="•"/>
            </a:pPr>
            <a:r>
              <a:rPr lang="en-IN" sz="1600" dirty="0"/>
              <a:t>Finally, the robot traverses along the generated path to the goal location.</a:t>
            </a:r>
            <a:endParaRPr lang="en-US" sz="1600" dirty="0"/>
          </a:p>
        </p:txBody>
      </p:sp>
    </p:spTree>
    <p:extLst>
      <p:ext uri="{BB962C8B-B14F-4D97-AF65-F5344CB8AC3E}">
        <p14:creationId xmlns:p14="http://schemas.microsoft.com/office/powerpoint/2010/main" val="9427663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D15C27B-E17C-1A63-68B3-C2651C103E1E}"/>
              </a:ext>
            </a:extLst>
          </p:cNvPr>
          <p:cNvSpPr txBox="1"/>
          <p:nvPr/>
        </p:nvSpPr>
        <p:spPr>
          <a:xfrm>
            <a:off x="760288" y="431515"/>
            <a:ext cx="10674849" cy="523220"/>
          </a:xfrm>
          <a:prstGeom prst="rect">
            <a:avLst/>
          </a:prstGeom>
          <a:noFill/>
        </p:spPr>
        <p:txBody>
          <a:bodyPr wrap="square" rtlCol="0">
            <a:spAutoFit/>
          </a:bodyPr>
          <a:lstStyle/>
          <a:p>
            <a:pPr algn="ctr"/>
            <a:r>
              <a:rPr lang="en-US" sz="2800" dirty="0"/>
              <a:t>Flow chart of the algorithm</a:t>
            </a:r>
            <a:endParaRPr lang="en-IN" sz="2800" dirty="0"/>
          </a:p>
        </p:txBody>
      </p:sp>
      <p:pic>
        <p:nvPicPr>
          <p:cNvPr id="5" name="Picture 4">
            <a:extLst>
              <a:ext uri="{FF2B5EF4-FFF2-40B4-BE49-F238E27FC236}">
                <a16:creationId xmlns:a16="http://schemas.microsoft.com/office/drawing/2014/main" id="{6A61F5D3-B303-D988-137D-E4EE11FD9B83}"/>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Effect>
                      <a14:saturation sat="400000"/>
                    </a14:imgEffect>
                  </a14:imgLayer>
                </a14:imgProps>
              </a:ext>
            </a:extLst>
          </a:blip>
          <a:stretch>
            <a:fillRect/>
          </a:stretch>
        </p:blipFill>
        <p:spPr>
          <a:xfrm>
            <a:off x="3326911" y="954320"/>
            <a:ext cx="5538177" cy="5472165"/>
          </a:xfrm>
          <a:prstGeom prst="rect">
            <a:avLst/>
          </a:prstGeom>
          <a:ln>
            <a:noFill/>
          </a:ln>
          <a:effectLst>
            <a:softEdge rad="127000"/>
          </a:effectLst>
        </p:spPr>
      </p:pic>
    </p:spTree>
    <p:extLst>
      <p:ext uri="{BB962C8B-B14F-4D97-AF65-F5344CB8AC3E}">
        <p14:creationId xmlns:p14="http://schemas.microsoft.com/office/powerpoint/2010/main" val="19856845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748A254-CBE2-256A-2FBD-FDD25236C64C}"/>
              </a:ext>
            </a:extLst>
          </p:cNvPr>
          <p:cNvSpPr txBox="1"/>
          <p:nvPr/>
        </p:nvSpPr>
        <p:spPr>
          <a:xfrm>
            <a:off x="441789" y="390418"/>
            <a:ext cx="11157735" cy="523220"/>
          </a:xfrm>
          <a:prstGeom prst="rect">
            <a:avLst/>
          </a:prstGeom>
          <a:noFill/>
        </p:spPr>
        <p:txBody>
          <a:bodyPr wrap="square" rtlCol="0">
            <a:spAutoFit/>
          </a:bodyPr>
          <a:lstStyle/>
          <a:p>
            <a:pPr algn="ctr"/>
            <a:r>
              <a:rPr lang="en-US" sz="2800" dirty="0"/>
              <a:t>Algorithms</a:t>
            </a:r>
            <a:endParaRPr lang="en-IN" sz="2800" dirty="0"/>
          </a:p>
        </p:txBody>
      </p:sp>
      <p:sp>
        <p:nvSpPr>
          <p:cNvPr id="6" name="TextBox 5">
            <a:extLst>
              <a:ext uri="{FF2B5EF4-FFF2-40B4-BE49-F238E27FC236}">
                <a16:creationId xmlns:a16="http://schemas.microsoft.com/office/drawing/2014/main" id="{365BE476-E284-2E05-5BE5-C08A7D58CD5A}"/>
              </a:ext>
            </a:extLst>
          </p:cNvPr>
          <p:cNvSpPr txBox="1"/>
          <p:nvPr/>
        </p:nvSpPr>
        <p:spPr>
          <a:xfrm>
            <a:off x="585627" y="1099291"/>
            <a:ext cx="11013897" cy="4659417"/>
          </a:xfrm>
          <a:prstGeom prst="rect">
            <a:avLst/>
          </a:prstGeom>
          <a:noFill/>
        </p:spPr>
        <p:txBody>
          <a:bodyPr wrap="square" rtlCol="0">
            <a:spAutoFit/>
          </a:bodyPr>
          <a:lstStyle/>
          <a:p>
            <a:pPr marL="457200" lvl="0" indent="-317500" algn="just" rtl="0">
              <a:lnSpc>
                <a:spcPct val="150000"/>
              </a:lnSpc>
              <a:spcBef>
                <a:spcPts val="0"/>
              </a:spcBef>
              <a:spcAft>
                <a:spcPts val="0"/>
              </a:spcAft>
              <a:buSzPts val="1400"/>
              <a:buChar char="●"/>
            </a:pPr>
            <a:r>
              <a:rPr lang="en-US" sz="2000" dirty="0"/>
              <a:t>There are different type of path planning algorithm that can be implemented. But the basic requirement is the floor map and the goal position.</a:t>
            </a:r>
          </a:p>
          <a:p>
            <a:pPr marL="457200" lvl="0" indent="-317500" algn="just" rtl="0">
              <a:lnSpc>
                <a:spcPct val="150000"/>
              </a:lnSpc>
              <a:spcBef>
                <a:spcPts val="0"/>
              </a:spcBef>
              <a:spcAft>
                <a:spcPts val="0"/>
              </a:spcAft>
              <a:buSzPts val="1400"/>
              <a:buChar char="●"/>
            </a:pPr>
            <a:r>
              <a:rPr lang="en-US" sz="2000" dirty="0"/>
              <a:t>The map is divided into similar sized grids and then the algorithm starts scanning the grids using different algorithms to find the best optimal possible path (different algorithms for different requirements) to reach the goal position.</a:t>
            </a:r>
          </a:p>
          <a:p>
            <a:pPr marL="457200" lvl="0" indent="-317500" algn="just" rtl="0">
              <a:lnSpc>
                <a:spcPct val="150000"/>
              </a:lnSpc>
              <a:spcBef>
                <a:spcPts val="0"/>
              </a:spcBef>
              <a:spcAft>
                <a:spcPts val="0"/>
              </a:spcAft>
              <a:buSzPts val="1400"/>
              <a:buChar char="●"/>
            </a:pPr>
            <a:r>
              <a:rPr lang="en-US" sz="2000" dirty="0"/>
              <a:t>The movement of the robot should be autonomous because the robot has to move around the floor to give alert to the places with violation of social distancing and help people who require the sanitization products.</a:t>
            </a:r>
          </a:p>
          <a:p>
            <a:pPr marL="457200" lvl="0" indent="-317500" algn="just" rtl="0">
              <a:lnSpc>
                <a:spcPct val="150000"/>
              </a:lnSpc>
              <a:spcBef>
                <a:spcPts val="0"/>
              </a:spcBef>
              <a:spcAft>
                <a:spcPts val="0"/>
              </a:spcAft>
              <a:buSzPts val="1400"/>
              <a:buChar char="●"/>
            </a:pPr>
            <a:r>
              <a:rPr lang="en-US" sz="2000" dirty="0"/>
              <a:t>The position of the </a:t>
            </a:r>
            <a:r>
              <a:rPr lang="en-US" sz="2000" dirty="0" err="1"/>
              <a:t>cctv</a:t>
            </a:r>
            <a:r>
              <a:rPr lang="en-US" sz="2000" dirty="0"/>
              <a:t> camera from which the news feed gives alert about violation of social distancing can be used as the goal position for the robot</a:t>
            </a:r>
          </a:p>
        </p:txBody>
      </p:sp>
    </p:spTree>
    <p:extLst>
      <p:ext uri="{BB962C8B-B14F-4D97-AF65-F5344CB8AC3E}">
        <p14:creationId xmlns:p14="http://schemas.microsoft.com/office/powerpoint/2010/main" val="238031274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9904</TotalTime>
  <Words>4595</Words>
  <Application>Microsoft Office PowerPoint</Application>
  <PresentationFormat>Widescreen</PresentationFormat>
  <Paragraphs>319</Paragraphs>
  <Slides>36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36</vt:i4>
      </vt:variant>
    </vt:vector>
  </HeadingPairs>
  <TitlesOfParts>
    <vt:vector size="45" baseType="lpstr">
      <vt:lpstr>Arial</vt:lpstr>
      <vt:lpstr>Calibri</vt:lpstr>
      <vt:lpstr>Cambria Math</vt:lpstr>
      <vt:lpstr>Libre Franklin</vt:lpstr>
      <vt:lpstr>Symbol</vt:lpstr>
      <vt:lpstr>Times New Roman</vt:lpstr>
      <vt:lpstr>Tw Cen MT</vt:lpstr>
      <vt:lpstr>Wingdings</vt:lpstr>
      <vt:lpstr>Circuit</vt:lpstr>
      <vt:lpstr>Different Path Planning Approaches for Autonomous Mobile Robots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Different Path Planning Approaches for Autonomous Mobile Robots</dc:title>
  <dc:creator>Prajjwal Dutta</dc:creator>
  <cp:lastModifiedBy>Prajjwal Dutta</cp:lastModifiedBy>
  <cp:revision>10</cp:revision>
  <dcterms:created xsi:type="dcterms:W3CDTF">2023-04-11T02:13:00Z</dcterms:created>
  <dcterms:modified xsi:type="dcterms:W3CDTF">2023-04-20T09:13:19Z</dcterms:modified>
</cp:coreProperties>
</file>

<file path=docProps/thumbnail.jpeg>
</file>